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256" r:id="rId2"/>
    <p:sldId id="260" r:id="rId3"/>
    <p:sldId id="303" r:id="rId4"/>
    <p:sldId id="295" r:id="rId5"/>
    <p:sldId id="296" r:id="rId6"/>
    <p:sldId id="297" r:id="rId7"/>
    <p:sldId id="299" r:id="rId8"/>
    <p:sldId id="300" r:id="rId9"/>
    <p:sldId id="301" r:id="rId10"/>
    <p:sldId id="302" r:id="rId11"/>
    <p:sldId id="306" r:id="rId12"/>
    <p:sldId id="305" r:id="rId13"/>
    <p:sldId id="307" r:id="rId14"/>
    <p:sldId id="308" r:id="rId15"/>
    <p:sldId id="309" r:id="rId16"/>
    <p:sldId id="310" r:id="rId17"/>
    <p:sldId id="311" r:id="rId18"/>
    <p:sldId id="263" r:id="rId19"/>
    <p:sldId id="264" r:id="rId20"/>
    <p:sldId id="313" r:id="rId21"/>
    <p:sldId id="312" r:id="rId22"/>
    <p:sldId id="304" r:id="rId23"/>
    <p:sldId id="265" r:id="rId24"/>
    <p:sldId id="267" r:id="rId25"/>
    <p:sldId id="261" r:id="rId26"/>
    <p:sldId id="269" r:id="rId27"/>
    <p:sldId id="271" r:id="rId28"/>
    <p:sldId id="272" r:id="rId29"/>
    <p:sldId id="270" r:id="rId30"/>
    <p:sldId id="273" r:id="rId31"/>
    <p:sldId id="268" r:id="rId32"/>
    <p:sldId id="266" r:id="rId33"/>
    <p:sldId id="262" r:id="rId34"/>
    <p:sldId id="275" r:id="rId35"/>
    <p:sldId id="276" r:id="rId36"/>
    <p:sldId id="282" r:id="rId37"/>
    <p:sldId id="277" r:id="rId38"/>
    <p:sldId id="278" r:id="rId39"/>
    <p:sldId id="281" r:id="rId40"/>
    <p:sldId id="283" r:id="rId41"/>
    <p:sldId id="284" r:id="rId42"/>
    <p:sldId id="279" r:id="rId43"/>
    <p:sldId id="280" r:id="rId44"/>
    <p:sldId id="285" r:id="rId45"/>
    <p:sldId id="286" r:id="rId46"/>
    <p:sldId id="287" r:id="rId47"/>
    <p:sldId id="294" r:id="rId48"/>
    <p:sldId id="290" r:id="rId49"/>
    <p:sldId id="291" r:id="rId50"/>
    <p:sldId id="292" r:id="rId51"/>
    <p:sldId id="293" r:id="rId52"/>
    <p:sldId id="274" r:id="rId5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9"/>
    <p:restoredTop sz="83222"/>
  </p:normalViewPr>
  <p:slideViewPr>
    <p:cSldViewPr snapToGrid="0" snapToObjects="1">
      <p:cViewPr varScale="1">
        <p:scale>
          <a:sx n="108" d="100"/>
          <a:sy n="108" d="100"/>
        </p:scale>
        <p:origin x="7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071281-E9C0-1644-85E5-ECE10382669C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992564-82D2-C740-9FC8-5236AED456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4216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题外话：为什么用尾递归，不用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循环。</a:t>
            </a:r>
            <a:b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首先尾递归和线性递归的区别，之前说得很清楚了。</a:t>
            </a:r>
            <a:b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而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循环的问题在于，编写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循环的时候，很容易引入 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 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变量。</a:t>
            </a:r>
            <a:b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为了保证整个代码的变量都是 </a:t>
            </a:r>
            <a:r>
              <a:rPr lang="en" altLang="zh-CN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变量，我们这里没有使用 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循环。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992564-82D2-C740-9FC8-5236AED456FF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9814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992564-82D2-C740-9FC8-5236AED456FF}" type="slidenum">
              <a:rPr kumimoji="1" lang="zh-CN" altLang="en-US" smtClean="0"/>
              <a:t>49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55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B04B6A-BCFC-894E-A213-69485CAFF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824156-C167-5D40-ADAB-D00E85F745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F10DB9-D2C0-B247-B935-4295F2C80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908E31-9B4F-A549-8F80-68B38D428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71CA3B-2FE8-9644-B426-9E79161FD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0806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604B64-13A8-CF49-BD1A-5F100C092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669DC3-DB61-7E4F-AC5F-2F40813D9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96F4D2-4D88-C747-9BEA-FEBEBC494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90EBDA-4A67-4946-ADB8-FB8B21F21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FE5B03-0C5C-F848-95AC-19C86C7DB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5155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2FD31C6-29D5-4B47-A0A0-AA33C4C237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BF5070E-7B2C-F740-A764-58FFB6029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EB15AB-8517-F641-821F-93F270BAB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A80B66-4353-514B-90E4-F7E4303B3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273505-2A4D-6046-A66E-F6E455A3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2689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BD02C2-D879-A543-AE06-8680C4747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4EC089-03A9-7D49-A343-827FA6F8E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7DFE7B-0570-3947-9D00-6BD1DAACA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FD3C11-FCE6-A449-9D93-2B297D995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FE76BC-703A-F541-A5AB-1AAC06005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1367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FFD57A-F6A6-1D4C-B338-E2E698CC1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2C0DA9-8E75-A64F-84F1-608707E782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CCE1BE-CEFD-E548-B31E-CD1AA6F6F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913A9D-7303-9545-B629-E75DB5FBE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097F43-5945-3A4B-B4C8-BFB1C8D79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9464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128FAF-BFAC-9D43-B300-0F06E382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37C596-1010-1648-93CE-DBC00452BF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AA61B0-879F-6A44-AF13-BB9FBEBAC1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5C9F0F1-0675-0A4F-92FC-F1BFE3D66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E2F04E7-99D2-1A41-9109-F840551F0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B292D0-69EB-7142-87CE-D3B2E1D36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4667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B50D59-85D9-5843-9300-8DC88E674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E94F3E-5350-A549-A317-80C8105D0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C7D96D-1295-6E4E-915B-48C5CD771F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E7A0E4E-2950-E74E-AE64-934D43EDE4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C261852-85FF-A24E-AC7A-5F5EC36A02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5BED355-05E0-3443-AC1E-8DB675E2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CE096BC-2677-084F-9906-7C8A3F38A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8484C46-1857-7C47-B219-50679F6F5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1760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EACF4A-5FF1-804B-BE66-1466E4EA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785A45-A776-7A4F-A338-2FBD26ACD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0FA6E7-B834-7B48-BF4C-75265C363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89057B5-39DC-8942-BCEE-79A6265C8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5323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43CEF39-7433-E64B-AB40-C58C2E6D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7B619E1-8EC7-D54B-87C1-FB8C7C901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3614B0-12C4-DA4D-A637-2D7D8F3C3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0768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D27C19-1C55-E940-8A10-CE268C3E5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519751-D2EE-D243-A221-01E504CC0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BD2753-6D34-0B4C-BB24-ADC12C8F1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F7D6DC3-AF14-224A-9D00-6A8FAFD5A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15A015-8A1C-D948-8FCA-80B7B1F4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73E3B1-319B-2B41-944F-850550791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045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45244-8032-804F-AC54-CC91984DA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F8E3314-60A5-DE45-8B1C-711F3CB847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EAEED6-A19A-3F4E-9ED5-C851009F9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C70238-EC1E-924A-92A9-F503AC95A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6514067-D65F-D542-B78E-CF929CE6E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44DD1A-C45C-C84E-A2D6-CC2949790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459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1384259-DEB5-0E44-BE1D-DFCD09A0D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1B68607-1985-2C41-958D-B234CBACF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03C63B-9CB1-2049-A78D-3FA9BC670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21D61-4C4C-ED44-8E87-C7FBEA60D121}" type="datetimeFigureOut">
              <a:rPr kumimoji="1" lang="zh-CN" altLang="en-US" smtClean="0"/>
              <a:t>2021/11/17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77CEE4-698E-E242-8FA5-C429099347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602A68-8442-874D-8D74-1C3077AAC2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9090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C1F51C-B883-0D40-9933-CE5FDD0639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0892" y="3875837"/>
            <a:ext cx="9144000" cy="2387600"/>
          </a:xfrm>
        </p:spPr>
        <p:txBody>
          <a:bodyPr/>
          <a:lstStyle/>
          <a:p>
            <a:r>
              <a:rPr kumimoji="1" lang="zh-CN" altLang="en-US" dirty="0"/>
              <a:t>专用画图</a:t>
            </a:r>
            <a:r>
              <a:rPr kumimoji="1" lang="en-US" altLang="zh-CN" dirty="0"/>
              <a:t>PPT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D5AF77-C531-8047-87FA-BFF6A3A7E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958" y="1488237"/>
            <a:ext cx="2584111" cy="23876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59FE817-5F9B-A342-A1CC-37498307F0A7}"/>
              </a:ext>
            </a:extLst>
          </p:cNvPr>
          <p:cNvSpPr txBox="1"/>
          <p:nvPr/>
        </p:nvSpPr>
        <p:spPr>
          <a:xfrm>
            <a:off x="5769053" y="2952507"/>
            <a:ext cx="20072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b="1" dirty="0"/>
              <a:t>卷</a:t>
            </a:r>
            <a:r>
              <a:rPr kumimoji="1" lang="en-US" altLang="zh-CN" sz="5400" b="1" dirty="0"/>
              <a:t>link</a:t>
            </a:r>
            <a:endParaRPr kumimoji="1" lang="zh-CN" alt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332272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/>
              <a:t>计算持股比例</a:t>
            </a:r>
            <a:endParaRPr kumimoji="1" lang="en-US" altLang="zh-CN" sz="4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EB2D0F2-CC2F-1645-A686-011EF8FDB16C}"/>
              </a:ext>
            </a:extLst>
          </p:cNvPr>
          <p:cNvSpPr/>
          <p:nvPr/>
        </p:nvSpPr>
        <p:spPr>
          <a:xfrm>
            <a:off x="1903184" y="1859445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3DE9FFA1-3DB1-D149-B2A5-89940865C6C8}"/>
              </a:ext>
            </a:extLst>
          </p:cNvPr>
          <p:cNvSpPr/>
          <p:nvPr/>
        </p:nvSpPr>
        <p:spPr>
          <a:xfrm>
            <a:off x="4003838" y="185944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0ED4C420-4BB7-DD48-9B42-34EB2F343476}"/>
              </a:ext>
            </a:extLst>
          </p:cNvPr>
          <p:cNvSpPr/>
          <p:nvPr/>
        </p:nvSpPr>
        <p:spPr>
          <a:xfrm>
            <a:off x="8037570" y="1859445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94D8646B-30F4-2543-9C53-57FE19235674}"/>
              </a:ext>
            </a:extLst>
          </p:cNvPr>
          <p:cNvSpPr/>
          <p:nvPr/>
        </p:nvSpPr>
        <p:spPr>
          <a:xfrm>
            <a:off x="6185833" y="187958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0371E9E-C829-534A-942A-26DFBE0D4D1F}"/>
              </a:ext>
            </a:extLst>
          </p:cNvPr>
          <p:cNvSpPr/>
          <p:nvPr/>
        </p:nvSpPr>
        <p:spPr>
          <a:xfrm>
            <a:off x="5348991" y="408500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98436D4A-443F-7C46-81E0-7EB83539A3A9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2965131" y="2018490"/>
            <a:ext cx="1908205" cy="28595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>
            <a:extLst>
              <a:ext uri="{FF2B5EF4-FFF2-40B4-BE49-F238E27FC236}">
                <a16:creationId xmlns:a16="http://schemas.microsoft.com/office/drawing/2014/main" id="{92C3B8BE-658C-FB44-8334-2797C82993B8}"/>
              </a:ext>
            </a:extLst>
          </p:cNvPr>
          <p:cNvCxnSpPr>
            <a:cxnSpLocks/>
            <a:stCxn id="38" idx="2"/>
            <a:endCxn id="41" idx="0"/>
          </p:cNvCxnSpPr>
          <p:nvPr/>
        </p:nvCxnSpPr>
        <p:spPr>
          <a:xfrm rot="16200000" flipH="1">
            <a:off x="4515914" y="2568362"/>
            <a:ext cx="1590853" cy="144242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8F86B154-92B1-E74E-B6F9-B4A074AA3CAA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rot="5400000">
            <a:off x="5616980" y="2929854"/>
            <a:ext cx="1570717" cy="7395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05F751BF-DD11-C545-9CB7-09302CFA3E81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6715884" y="2494372"/>
            <a:ext cx="1908205" cy="19077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A74E61AC-C077-5B41-922C-58B0E8EFA003}"/>
              </a:ext>
            </a:extLst>
          </p:cNvPr>
          <p:cNvSpPr txBox="1"/>
          <p:nvPr/>
        </p:nvSpPr>
        <p:spPr>
          <a:xfrm>
            <a:off x="6402338" y="4838554"/>
            <a:ext cx="5262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最后，每个股东顶点保存了对子公司的持股比例。</a:t>
            </a:r>
            <a:endParaRPr kumimoji="1" lang="en-US" altLang="zh-CN" dirty="0"/>
          </a:p>
          <a:p>
            <a:r>
              <a:rPr kumimoji="1" lang="zh-CN" altLang="en-US" dirty="0"/>
              <a:t>由于舍入原因，比例之和可能不为 </a:t>
            </a:r>
            <a:r>
              <a:rPr kumimoji="1" lang="en-US" altLang="zh-CN" dirty="0"/>
              <a:t>1.0000</a:t>
            </a:r>
            <a:r>
              <a:rPr kumimoji="1" lang="zh-CN" altLang="en-US" dirty="0"/>
              <a:t>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F18928B-8D34-8F4C-839E-2674822D8872}"/>
              </a:ext>
            </a:extLst>
          </p:cNvPr>
          <p:cNvSpPr/>
          <p:nvPr/>
        </p:nvSpPr>
        <p:spPr>
          <a:xfrm>
            <a:off x="7944627" y="2468155"/>
            <a:ext cx="1944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Map(5 -&gt; 0.2285)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FB4FDD8-FEAF-3049-B8CD-53AB25B8D282}"/>
              </a:ext>
            </a:extLst>
          </p:cNvPr>
          <p:cNvSpPr/>
          <p:nvPr/>
        </p:nvSpPr>
        <p:spPr>
          <a:xfrm>
            <a:off x="3701657" y="2482939"/>
            <a:ext cx="1944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Map(5 -&gt; 0.1142)</a:t>
            </a:r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4C1CF50-4B9C-DB49-863F-F416EAD587DC}"/>
              </a:ext>
            </a:extLst>
          </p:cNvPr>
          <p:cNvSpPr/>
          <p:nvPr/>
        </p:nvSpPr>
        <p:spPr>
          <a:xfrm>
            <a:off x="5827668" y="2514281"/>
            <a:ext cx="1944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Map(5 -&gt; 0.1142)</a:t>
            </a:r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F8796C5-1C9D-8643-8AD3-29B29FB5A859}"/>
              </a:ext>
            </a:extLst>
          </p:cNvPr>
          <p:cNvSpPr/>
          <p:nvPr/>
        </p:nvSpPr>
        <p:spPr>
          <a:xfrm>
            <a:off x="1406208" y="2468155"/>
            <a:ext cx="1944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Map(5 -&gt; 0.</a:t>
            </a:r>
            <a:r>
              <a:rPr lang="en-US" altLang="zh-CN" dirty="0"/>
              <a:t>5428</a:t>
            </a:r>
            <a:r>
              <a:rPr lang="en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81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9637987" y="2713783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9095901" y="5559293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25074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2</a:t>
            </a:r>
            <a:r>
              <a:rPr kumimoji="1" lang="zh-CN" altLang="en-US" sz="4000" dirty="0"/>
              <a:t>两步持股</a:t>
            </a:r>
            <a:endParaRPr kumimoji="1" lang="en-US" altLang="zh-CN" sz="4000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9997241" y="3557004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8242675" y="393307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9468758" y="2805962"/>
            <a:ext cx="584586" cy="166963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8902077" y="4591928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8700686" y="5042075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0.324675</a:t>
            </a:r>
            <a:endParaRPr kumimoji="1" lang="zh-CN" altLang="en-US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5FE9289-734A-F049-AD4F-450B8AF8A21A}"/>
              </a:ext>
            </a:extLst>
          </p:cNvPr>
          <p:cNvSpPr/>
          <p:nvPr/>
        </p:nvSpPr>
        <p:spPr>
          <a:xfrm>
            <a:off x="9637987" y="1584813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16" name="曲线连接符 15">
            <a:extLst>
              <a:ext uri="{FF2B5EF4-FFF2-40B4-BE49-F238E27FC236}">
                <a16:creationId xmlns:a16="http://schemas.microsoft.com/office/drawing/2014/main" id="{00949E48-624A-454F-83A9-BDC6F8B2A2C0}"/>
              </a:ext>
            </a:extLst>
          </p:cNvPr>
          <p:cNvCxnSpPr>
            <a:cxnSpLocks/>
            <a:stCxn id="15" idx="2"/>
            <a:endCxn id="26" idx="0"/>
          </p:cNvCxnSpPr>
          <p:nvPr/>
        </p:nvCxnSpPr>
        <p:spPr>
          <a:xfrm rot="5400000">
            <a:off x="10348732" y="2466648"/>
            <a:ext cx="494269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4D2DCBBA-58B9-E740-B413-CB661B91524B}"/>
              </a:ext>
            </a:extLst>
          </p:cNvPr>
          <p:cNvSpPr txBox="1"/>
          <p:nvPr/>
        </p:nvSpPr>
        <p:spPr>
          <a:xfrm>
            <a:off x="10640382" y="2201012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7E6243E-C542-6346-8A02-5FFB1EBE10D3}"/>
              </a:ext>
            </a:extLst>
          </p:cNvPr>
          <p:cNvSpPr txBox="1"/>
          <p:nvPr/>
        </p:nvSpPr>
        <p:spPr>
          <a:xfrm>
            <a:off x="956441" y="2091559"/>
            <a:ext cx="618630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之前我们计算的都是单步持股。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现在我们用一个更简单的图来说明，如何计算股东对</a:t>
            </a:r>
            <a:endParaRPr kumimoji="1" lang="en-US" altLang="zh-CN" dirty="0"/>
          </a:p>
          <a:p>
            <a:r>
              <a:rPr kumimoji="1" lang="zh-CN" altLang="en-US" dirty="0"/>
              <a:t>两层孙公司的持股。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为了说明方便，我们采用了西游记里面人物地名。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注意：边上的属性已经变成了</a:t>
            </a:r>
            <a:r>
              <a:rPr kumimoji="1" lang="zh-CN" altLang="en-US" dirty="0">
                <a:solidFill>
                  <a:srgbClr val="FF0000"/>
                </a:solidFill>
              </a:rPr>
              <a:t>投资比例</a:t>
            </a:r>
            <a:r>
              <a:rPr kumimoji="1" lang="zh-CN" altLang="en-US" dirty="0"/>
              <a:t>，承接之前的结果。</a:t>
            </a:r>
            <a:endParaRPr kumimoji="1" lang="en-US" altLang="zh-CN" dirty="0"/>
          </a:p>
          <a:p>
            <a:r>
              <a:rPr kumimoji="1" lang="zh-CN" altLang="en-US" dirty="0"/>
              <a:t>而不是从投资金额开始计算，避免代码变得冗长。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8D813080-3F23-514C-A9B5-A3B7B2202400}"/>
              </a:ext>
            </a:extLst>
          </p:cNvPr>
          <p:cNvSpPr/>
          <p:nvPr/>
        </p:nvSpPr>
        <p:spPr>
          <a:xfrm>
            <a:off x="9825234" y="3936658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</p:txBody>
      </p: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CFDB43AF-A1EC-DD4D-A1F2-962EED7F214D}"/>
              </a:ext>
            </a:extLst>
          </p:cNvPr>
          <p:cNvCxnSpPr>
            <a:cxnSpLocks/>
            <a:stCxn id="20" idx="2"/>
            <a:endCxn id="53" idx="0"/>
          </p:cNvCxnSpPr>
          <p:nvPr/>
        </p:nvCxnSpPr>
        <p:spPr>
          <a:xfrm rot="5400000">
            <a:off x="9738687" y="4702114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2C1F980C-576B-0748-8804-22CC19406C75}"/>
              </a:ext>
            </a:extLst>
          </p:cNvPr>
          <p:cNvSpPr txBox="1"/>
          <p:nvPr/>
        </p:nvSpPr>
        <p:spPr>
          <a:xfrm>
            <a:off x="10320790" y="4961336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0.675325</a:t>
            </a:r>
            <a:endParaRPr kumimoji="1" lang="zh-CN" altLang="en-US" dirty="0"/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7AB9D70D-4F96-0B45-A06F-88E0A3FBA3A2}"/>
              </a:ext>
            </a:extLst>
          </p:cNvPr>
          <p:cNvSpPr/>
          <p:nvPr/>
        </p:nvSpPr>
        <p:spPr>
          <a:xfrm>
            <a:off x="7410313" y="1584813"/>
            <a:ext cx="1915758" cy="6640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cxnSp>
        <p:nvCxnSpPr>
          <p:cNvPr id="28" name="曲线连接符 27">
            <a:extLst>
              <a:ext uri="{FF2B5EF4-FFF2-40B4-BE49-F238E27FC236}">
                <a16:creationId xmlns:a16="http://schemas.microsoft.com/office/drawing/2014/main" id="{8F68BCE3-9985-E347-AFDD-089002716F67}"/>
              </a:ext>
            </a:extLst>
          </p:cNvPr>
          <p:cNvCxnSpPr>
            <a:cxnSpLocks/>
            <a:stCxn id="25" idx="2"/>
            <a:endCxn id="27" idx="0"/>
          </p:cNvCxnSpPr>
          <p:nvPr/>
        </p:nvCxnSpPr>
        <p:spPr>
          <a:xfrm rot="16200000" flipH="1">
            <a:off x="7805086" y="2811921"/>
            <a:ext cx="1684254" cy="55804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C81B1C10-7092-8147-B55A-3EA7611CC32B}"/>
              </a:ext>
            </a:extLst>
          </p:cNvPr>
          <p:cNvSpPr txBox="1"/>
          <p:nvPr/>
        </p:nvSpPr>
        <p:spPr>
          <a:xfrm>
            <a:off x="7968355" y="2929037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0.50</a:t>
            </a:r>
            <a:endParaRPr kumimoji="1" lang="zh-CN" altLang="en-US" dirty="0"/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1C0BEDFD-6774-5845-B776-77C7C4DC7EE3}"/>
              </a:ext>
            </a:extLst>
          </p:cNvPr>
          <p:cNvSpPr/>
          <p:nvPr/>
        </p:nvSpPr>
        <p:spPr>
          <a:xfrm>
            <a:off x="7100132" y="558352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总钻风</a:t>
            </a:r>
            <a:endParaRPr kumimoji="1" lang="en-US" altLang="zh-CN" dirty="0"/>
          </a:p>
        </p:txBody>
      </p: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C19D381E-2FD9-7049-9E59-E1CFE6D2A757}"/>
              </a:ext>
            </a:extLst>
          </p:cNvPr>
          <p:cNvCxnSpPr>
            <a:cxnSpLocks/>
            <a:stCxn id="27" idx="2"/>
            <a:endCxn id="34" idx="0"/>
          </p:cNvCxnSpPr>
          <p:nvPr/>
        </p:nvCxnSpPr>
        <p:spPr>
          <a:xfrm rot="5400000">
            <a:off x="7892076" y="4549368"/>
            <a:ext cx="1015756" cy="105256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B94D270C-A108-7D46-A8DE-3F0D2CB978C0}"/>
              </a:ext>
            </a:extLst>
          </p:cNvPr>
          <p:cNvSpPr txBox="1"/>
          <p:nvPr/>
        </p:nvSpPr>
        <p:spPr>
          <a:xfrm>
            <a:off x="7627635" y="4871057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7411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073873" y="193689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503139" y="389608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4031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两步持股</a:t>
            </a:r>
            <a:r>
              <a:rPr kumimoji="1" lang="en-US" altLang="zh-CN" sz="4000" dirty="0"/>
              <a:t>-</a:t>
            </a:r>
            <a:r>
              <a:rPr kumimoji="1" lang="zh-CN" altLang="en-US" sz="4000" dirty="0"/>
              <a:t>三元组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990515" y="2612828"/>
            <a:ext cx="1324492" cy="12420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右箭头 20">
            <a:extLst>
              <a:ext uri="{FF2B5EF4-FFF2-40B4-BE49-F238E27FC236}">
                <a16:creationId xmlns:a16="http://schemas.microsoft.com/office/drawing/2014/main" id="{8B464892-9D92-B144-987D-93C151651BA6}"/>
              </a:ext>
            </a:extLst>
          </p:cNvPr>
          <p:cNvSpPr/>
          <p:nvPr/>
        </p:nvSpPr>
        <p:spPr>
          <a:xfrm rot="9713685">
            <a:off x="4531004" y="1884260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D4BA30C-791B-6740-B68B-64F738704653}"/>
              </a:ext>
            </a:extLst>
          </p:cNvPr>
          <p:cNvSpPr txBox="1"/>
          <p:nvPr/>
        </p:nvSpPr>
        <p:spPr>
          <a:xfrm>
            <a:off x="5365809" y="171743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源顶点的属性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2549604" y="2892051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4" name="右箭头 23">
            <a:extLst>
              <a:ext uri="{FF2B5EF4-FFF2-40B4-BE49-F238E27FC236}">
                <a16:creationId xmlns:a16="http://schemas.microsoft.com/office/drawing/2014/main" id="{AAB7902E-6BB8-AC4B-AD20-E59656C2E559}"/>
              </a:ext>
            </a:extLst>
          </p:cNvPr>
          <p:cNvSpPr/>
          <p:nvPr/>
        </p:nvSpPr>
        <p:spPr>
          <a:xfrm rot="12943315">
            <a:off x="6261764" y="4446502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0971083-90D3-3F40-AC83-0FDAFB9B3DCB}"/>
              </a:ext>
            </a:extLst>
          </p:cNvPr>
          <p:cNvSpPr txBox="1"/>
          <p:nvPr/>
        </p:nvSpPr>
        <p:spPr>
          <a:xfrm>
            <a:off x="6775843" y="488853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目标顶点的属性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D8428D-0E9C-BA4E-9D64-B0A5737A979E}"/>
              </a:ext>
            </a:extLst>
          </p:cNvPr>
          <p:cNvSpPr txBox="1"/>
          <p:nvPr/>
        </p:nvSpPr>
        <p:spPr>
          <a:xfrm>
            <a:off x="1840153" y="1550925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src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16D378-4F3A-D843-B87C-CF635B8CD474}"/>
              </a:ext>
            </a:extLst>
          </p:cNvPr>
          <p:cNvSpPr txBox="1"/>
          <p:nvPr/>
        </p:nvSpPr>
        <p:spPr>
          <a:xfrm>
            <a:off x="2005645" y="4182274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5606B8-0E58-A842-8637-DDB034FE5598}"/>
              </a:ext>
            </a:extLst>
          </p:cNvPr>
          <p:cNvSpPr txBox="1"/>
          <p:nvPr/>
        </p:nvSpPr>
        <p:spPr>
          <a:xfrm>
            <a:off x="7103903" y="1867245"/>
            <a:ext cx="503214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在前面的步骤中，我们计算了单步持股比例。</a:t>
            </a:r>
            <a:endParaRPr kumimoji="1" lang="en-US" altLang="zh-CN" dirty="0"/>
          </a:p>
          <a:p>
            <a:r>
              <a:rPr kumimoji="1" lang="zh-CN" altLang="en-US" dirty="0"/>
              <a:t>如果我想要更多步地计算，比如小马对孙公司</a:t>
            </a:r>
            <a:endParaRPr kumimoji="1" lang="en-US" altLang="zh-CN" dirty="0"/>
          </a:p>
          <a:p>
            <a:r>
              <a:rPr kumimoji="1" lang="zh-CN" altLang="en-US" dirty="0"/>
              <a:t>的持股，就比较简单了。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当前，我们已经将单步持股的结果保存在了顶点</a:t>
            </a:r>
            <a:endParaRPr kumimoji="1" lang="en-US" altLang="zh-CN" dirty="0"/>
          </a:p>
          <a:p>
            <a:r>
              <a:rPr kumimoji="1" lang="zh-CN" altLang="en-US" dirty="0"/>
              <a:t>之中。如图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8A54A6-5BDB-BB4A-AA1F-033CF9E30915}"/>
              </a:ext>
            </a:extLst>
          </p:cNvPr>
          <p:cNvSpPr/>
          <p:nvPr/>
        </p:nvSpPr>
        <p:spPr>
          <a:xfrm>
            <a:off x="2978528" y="2069575"/>
            <a:ext cx="1871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endParaRPr lang="zh-CN" altLang="en-US" dirty="0"/>
          </a:p>
        </p:txBody>
      </p:sp>
      <p:cxnSp>
        <p:nvCxnSpPr>
          <p:cNvPr id="27" name="曲线连接符 26">
            <a:extLst>
              <a:ext uri="{FF2B5EF4-FFF2-40B4-BE49-F238E27FC236}">
                <a16:creationId xmlns:a16="http://schemas.microsoft.com/office/drawing/2014/main" id="{E23ABC63-09D3-0A46-8CEE-9544EAF41397}"/>
              </a:ext>
            </a:extLst>
          </p:cNvPr>
          <p:cNvCxnSpPr>
            <a:cxnSpLocks/>
            <a:stCxn id="33" idx="2"/>
            <a:endCxn id="29" idx="0"/>
          </p:cNvCxnSpPr>
          <p:nvPr/>
        </p:nvCxnSpPr>
        <p:spPr>
          <a:xfrm rot="16200000" flipH="1">
            <a:off x="3314192" y="4490364"/>
            <a:ext cx="689791" cy="770632"/>
          </a:xfrm>
          <a:prstGeom prst="curvedConnector3">
            <a:avLst>
              <a:gd name="adj1" fmla="val 50000"/>
            </a:avLst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8C0C9E1C-7047-874B-B553-742FE9AF738D}"/>
              </a:ext>
            </a:extLst>
          </p:cNvPr>
          <p:cNvSpPr/>
          <p:nvPr/>
        </p:nvSpPr>
        <p:spPr>
          <a:xfrm>
            <a:off x="3270862" y="5220576"/>
            <a:ext cx="1547081" cy="63470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D4E2F84-C5EB-4C43-8CE5-F8B1352809BF}"/>
              </a:ext>
            </a:extLst>
          </p:cNvPr>
          <p:cNvSpPr/>
          <p:nvPr/>
        </p:nvSpPr>
        <p:spPr>
          <a:xfrm>
            <a:off x="4037617" y="4747403"/>
            <a:ext cx="10887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6897BB"/>
                </a:solidFill>
              </a:rPr>
              <a:t>0.324675</a:t>
            </a:r>
            <a:endParaRPr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B6FDD53D-A61C-FF41-8F11-7B52C78BE4A5}"/>
              </a:ext>
            </a:extLst>
          </p:cNvPr>
          <p:cNvSpPr/>
          <p:nvPr/>
        </p:nvSpPr>
        <p:spPr>
          <a:xfrm>
            <a:off x="4055867" y="3989638"/>
            <a:ext cx="35125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en" altLang="zh-CN" dirty="0">
                <a:solidFill>
                  <a:srgbClr val="CC7832"/>
                </a:solidFill>
              </a:rPr>
              <a:t>, </a:t>
            </a:r>
            <a:r>
              <a:rPr lang="en" altLang="zh-CN" dirty="0">
                <a:solidFill>
                  <a:srgbClr val="6897BB"/>
                </a:solidFill>
              </a:rPr>
              <a:t>7L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1.00</a:t>
            </a:r>
            <a:r>
              <a:rPr lang="en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5615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073873" y="193689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503139" y="389608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68996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两步持股</a:t>
            </a:r>
            <a:r>
              <a:rPr kumimoji="1" lang="en-US" altLang="zh-CN" sz="4000" dirty="0"/>
              <a:t>-</a:t>
            </a:r>
            <a:r>
              <a:rPr lang="en" altLang="zh-CN" sz="4000" dirty="0"/>
              <a:t>aggregateMessages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990515" y="2612828"/>
            <a:ext cx="1324492" cy="12420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1719615" y="3209402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D8428D-0E9C-BA4E-9D64-B0A5737A979E}"/>
              </a:ext>
            </a:extLst>
          </p:cNvPr>
          <p:cNvSpPr txBox="1"/>
          <p:nvPr/>
        </p:nvSpPr>
        <p:spPr>
          <a:xfrm>
            <a:off x="558740" y="2099567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src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16D378-4F3A-D843-B87C-CF635B8CD474}"/>
              </a:ext>
            </a:extLst>
          </p:cNvPr>
          <p:cNvSpPr txBox="1"/>
          <p:nvPr/>
        </p:nvSpPr>
        <p:spPr>
          <a:xfrm>
            <a:off x="2005645" y="4182274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5606B8-0E58-A842-8637-DDB034FE5598}"/>
              </a:ext>
            </a:extLst>
          </p:cNvPr>
          <p:cNvSpPr txBox="1"/>
          <p:nvPr/>
        </p:nvSpPr>
        <p:spPr>
          <a:xfrm>
            <a:off x="7012208" y="2932403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现在我们想要知道</a:t>
            </a:r>
            <a:r>
              <a:rPr kumimoji="1" lang="en-US" altLang="zh-CN" dirty="0" err="1"/>
              <a:t>src</a:t>
            </a:r>
            <a:r>
              <a:rPr kumimoji="1" lang="zh-CN" altLang="en-US" dirty="0"/>
              <a:t>顶点 </a:t>
            </a:r>
            <a:r>
              <a:rPr kumimoji="1" lang="en-US" altLang="zh-CN" dirty="0"/>
              <a:t>6L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5L</a:t>
            </a:r>
            <a:r>
              <a:rPr kumimoji="1" lang="zh-CN" altLang="en-US" dirty="0"/>
              <a:t>的持股</a:t>
            </a:r>
            <a:endParaRPr kumimoji="1" lang="en-US" altLang="zh-CN" dirty="0"/>
          </a:p>
          <a:p>
            <a:r>
              <a:rPr kumimoji="1" lang="zh-CN" altLang="en-US" dirty="0"/>
              <a:t>（</a:t>
            </a:r>
            <a:r>
              <a:rPr kumimoji="1" lang="en-US" altLang="zh-CN" dirty="0"/>
              <a:t>L</a:t>
            </a:r>
            <a:r>
              <a:rPr kumimoji="1" lang="zh-CN" altLang="en-US" dirty="0"/>
              <a:t>表示</a:t>
            </a:r>
            <a:r>
              <a:rPr kumimoji="1" lang="en-US" altLang="zh-CN" dirty="0"/>
              <a:t>Long</a:t>
            </a:r>
            <a:r>
              <a:rPr kumimoji="1" lang="zh-CN" altLang="en-US" dirty="0"/>
              <a:t>类型），就要利用</a:t>
            </a:r>
            <a:endParaRPr kumimoji="1" lang="en-US" altLang="zh-CN" dirty="0"/>
          </a:p>
          <a:p>
            <a:r>
              <a:rPr lang="en" altLang="zh-CN" dirty="0">
                <a:solidFill>
                  <a:schemeClr val="accent2">
                    <a:lumMod val="50000"/>
                  </a:schemeClr>
                </a:solidFill>
              </a:rPr>
              <a:t>aggregateMessages</a:t>
            </a:r>
            <a:r>
              <a:rPr lang="zh-CN" altLang="en-US" dirty="0"/>
              <a:t> </a:t>
            </a:r>
            <a:r>
              <a:rPr kumimoji="1" lang="zh-CN" altLang="en" dirty="0"/>
              <a:t>方法</a:t>
            </a:r>
            <a:r>
              <a:rPr kumimoji="1" lang="zh-CN" altLang="en-US" dirty="0"/>
              <a:t>来计算。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8A54A6-5BDB-BB4A-AA1F-033CF9E30915}"/>
              </a:ext>
            </a:extLst>
          </p:cNvPr>
          <p:cNvSpPr/>
          <p:nvPr/>
        </p:nvSpPr>
        <p:spPr>
          <a:xfrm>
            <a:off x="2978528" y="2069575"/>
            <a:ext cx="1871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E60922C0-B7CF-A14A-83D5-F9B5AD883B19}"/>
              </a:ext>
            </a:extLst>
          </p:cNvPr>
          <p:cNvSpPr/>
          <p:nvPr/>
        </p:nvSpPr>
        <p:spPr>
          <a:xfrm>
            <a:off x="4055867" y="3989638"/>
            <a:ext cx="35125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en" altLang="zh-CN" dirty="0">
                <a:solidFill>
                  <a:srgbClr val="CC7832"/>
                </a:solidFill>
              </a:rPr>
              <a:t>, </a:t>
            </a:r>
            <a:r>
              <a:rPr lang="en" altLang="zh-CN" dirty="0">
                <a:solidFill>
                  <a:srgbClr val="6897BB"/>
                </a:solidFill>
              </a:rPr>
              <a:t>7L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1.00</a:t>
            </a:r>
            <a:r>
              <a:rPr lang="en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2126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073873" y="193689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503139" y="389608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68996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两步持股</a:t>
            </a:r>
            <a:r>
              <a:rPr kumimoji="1" lang="en-US" altLang="zh-CN" sz="4000" dirty="0"/>
              <a:t>-</a:t>
            </a:r>
            <a:r>
              <a:rPr lang="en" altLang="zh-CN" sz="4000" dirty="0"/>
              <a:t>aggregateMessages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990515" y="2612828"/>
            <a:ext cx="1324492" cy="12420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1719615" y="3209402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D8428D-0E9C-BA4E-9D64-B0A5737A979E}"/>
              </a:ext>
            </a:extLst>
          </p:cNvPr>
          <p:cNvSpPr txBox="1"/>
          <p:nvPr/>
        </p:nvSpPr>
        <p:spPr>
          <a:xfrm>
            <a:off x="558740" y="2099567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src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16D378-4F3A-D843-B87C-CF635B8CD474}"/>
              </a:ext>
            </a:extLst>
          </p:cNvPr>
          <p:cNvSpPr txBox="1"/>
          <p:nvPr/>
        </p:nvSpPr>
        <p:spPr>
          <a:xfrm>
            <a:off x="2005645" y="4182274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5606B8-0E58-A842-8637-DDB034FE5598}"/>
              </a:ext>
            </a:extLst>
          </p:cNvPr>
          <p:cNvSpPr txBox="1"/>
          <p:nvPr/>
        </p:nvSpPr>
        <p:spPr>
          <a:xfrm>
            <a:off x="6632380" y="2030512"/>
            <a:ext cx="525977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现在我们想要知道</a:t>
            </a:r>
            <a:r>
              <a:rPr kumimoji="1" lang="en-US" altLang="zh-CN" dirty="0" err="1"/>
              <a:t>src</a:t>
            </a:r>
            <a:r>
              <a:rPr kumimoji="1" lang="zh-CN" altLang="en-US" dirty="0"/>
              <a:t>顶点 </a:t>
            </a:r>
            <a:r>
              <a:rPr kumimoji="1" lang="en-US" altLang="zh-CN" dirty="0"/>
              <a:t>6L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5L</a:t>
            </a:r>
            <a:r>
              <a:rPr kumimoji="1" lang="zh-CN" altLang="en-US" dirty="0"/>
              <a:t>的持股</a:t>
            </a:r>
            <a:endParaRPr kumimoji="1" lang="en-US" altLang="zh-CN" dirty="0"/>
          </a:p>
          <a:p>
            <a:r>
              <a:rPr kumimoji="1" lang="zh-CN" altLang="en-US" dirty="0"/>
              <a:t>（</a:t>
            </a:r>
            <a:r>
              <a:rPr kumimoji="1" lang="en-US" altLang="zh-CN" dirty="0"/>
              <a:t>L</a:t>
            </a:r>
            <a:r>
              <a:rPr kumimoji="1" lang="zh-CN" altLang="en-US" dirty="0"/>
              <a:t>表示</a:t>
            </a:r>
            <a:r>
              <a:rPr kumimoji="1" lang="en-US" altLang="zh-CN" dirty="0"/>
              <a:t>Long</a:t>
            </a:r>
            <a:r>
              <a:rPr kumimoji="1" lang="zh-CN" altLang="en-US" dirty="0"/>
              <a:t>类型），计算方法很明确：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b="1" dirty="0" err="1"/>
              <a:t>sendMsg</a:t>
            </a:r>
            <a:r>
              <a:rPr kumimoji="1" lang="zh-CN" altLang="en-US" b="1" dirty="0"/>
              <a:t>：</a:t>
            </a:r>
            <a:endParaRPr kumimoji="1" lang="en-US" altLang="zh-CN" b="1" dirty="0"/>
          </a:p>
          <a:p>
            <a:r>
              <a:rPr kumimoji="1" lang="zh-CN" altLang="en-US" dirty="0"/>
              <a:t>边属性 </a:t>
            </a:r>
            <a:r>
              <a:rPr kumimoji="1" lang="en-US" altLang="zh-CN" dirty="0"/>
              <a:t>ratio</a:t>
            </a:r>
            <a:r>
              <a:rPr kumimoji="1" lang="zh-CN" altLang="en-US" dirty="0"/>
              <a:t>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0.50</a:t>
            </a:r>
            <a:r>
              <a:rPr kumimoji="1" lang="zh-CN" altLang="en-US" dirty="0"/>
              <a:t> ，代表</a:t>
            </a:r>
            <a:r>
              <a:rPr kumimoji="1" lang="en-US" altLang="zh-CN" dirty="0"/>
              <a:t>6L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3L</a:t>
            </a:r>
            <a:r>
              <a:rPr kumimoji="1" lang="zh-CN" altLang="en-US" dirty="0"/>
              <a:t> 的持股比例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5L</a:t>
            </a:r>
            <a:r>
              <a:rPr kumimoji="1" lang="zh-CN" altLang="en-US" dirty="0"/>
              <a:t> 持股比例保存在</a:t>
            </a:r>
            <a:r>
              <a:rPr kumimoji="1" lang="en-US" altLang="zh-CN" dirty="0"/>
              <a:t>Map</a:t>
            </a:r>
            <a:r>
              <a:rPr kumimoji="1" lang="zh-CN" altLang="en-US" dirty="0"/>
              <a:t>中，为</a:t>
            </a:r>
            <a:r>
              <a:rPr kumimoji="1" lang="en-US" altLang="zh-CN" dirty="0"/>
              <a:t>0.324675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则两者相乘，得到 </a:t>
            </a:r>
            <a:r>
              <a:rPr kumimoji="1" lang="en-US" altLang="zh-CN" dirty="0"/>
              <a:t>6L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5L</a:t>
            </a:r>
            <a:r>
              <a:rPr kumimoji="1" lang="zh-CN" altLang="en-US" dirty="0"/>
              <a:t> 的持股比例，</a:t>
            </a:r>
            <a:r>
              <a:rPr kumimoji="1" lang="en-US" altLang="zh-CN" dirty="0"/>
              <a:t>0.324675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以此类推。</a:t>
            </a:r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8A54A6-5BDB-BB4A-AA1F-033CF9E30915}"/>
              </a:ext>
            </a:extLst>
          </p:cNvPr>
          <p:cNvSpPr/>
          <p:nvPr/>
        </p:nvSpPr>
        <p:spPr>
          <a:xfrm>
            <a:off x="2978528" y="2069575"/>
            <a:ext cx="1871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1740C5D-72CB-5C44-B69F-55FE760BF420}"/>
              </a:ext>
            </a:extLst>
          </p:cNvPr>
          <p:cNvSpPr/>
          <p:nvPr/>
        </p:nvSpPr>
        <p:spPr>
          <a:xfrm>
            <a:off x="1020727" y="5516508"/>
            <a:ext cx="246253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zh-CN" altLang="en-US" dirty="0">
                <a:solidFill>
                  <a:srgbClr val="6897BB"/>
                </a:solidFill>
              </a:rPr>
              <a:t> * </a:t>
            </a:r>
            <a:r>
              <a:rPr lang="en-US" altLang="zh-CN" dirty="0">
                <a:solidFill>
                  <a:srgbClr val="6897BB"/>
                </a:solidFill>
              </a:rPr>
              <a:t>0.50</a:t>
            </a:r>
            <a:r>
              <a:rPr lang="en" altLang="zh-CN" dirty="0"/>
              <a:t> </a:t>
            </a:r>
            <a:r>
              <a:rPr lang="en-US" altLang="zh-CN" dirty="0"/>
              <a:t>,</a:t>
            </a:r>
          </a:p>
          <a:p>
            <a:r>
              <a:rPr lang="en-US" altLang="zh-CN" dirty="0">
                <a:solidFill>
                  <a:srgbClr val="6897BB"/>
                </a:solidFill>
              </a:rPr>
              <a:t>7L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1.00</a:t>
            </a:r>
            <a:r>
              <a:rPr lang="zh-CN" altLang="en-US" dirty="0">
                <a:solidFill>
                  <a:srgbClr val="6897BB"/>
                </a:solidFill>
              </a:rPr>
              <a:t> * </a:t>
            </a:r>
            <a:r>
              <a:rPr lang="en-US" altLang="zh-CN" dirty="0">
                <a:solidFill>
                  <a:srgbClr val="6897BB"/>
                </a:solidFill>
              </a:rPr>
              <a:t>0.50</a:t>
            </a:r>
            <a:r>
              <a:rPr lang="en" altLang="zh-CN" dirty="0"/>
              <a:t>)</a:t>
            </a:r>
            <a:endParaRPr lang="zh-CN" altLang="en-US" dirty="0"/>
          </a:p>
        </p:txBody>
      </p:sp>
      <p:cxnSp>
        <p:nvCxnSpPr>
          <p:cNvPr id="11" name="曲线连接符 10">
            <a:extLst>
              <a:ext uri="{FF2B5EF4-FFF2-40B4-BE49-F238E27FC236}">
                <a16:creationId xmlns:a16="http://schemas.microsoft.com/office/drawing/2014/main" id="{FEB68FBC-6E48-B345-8AE9-ED9D52038C16}"/>
              </a:ext>
            </a:extLst>
          </p:cNvPr>
          <p:cNvCxnSpPr>
            <a:cxnSpLocks/>
            <a:stCxn id="14" idx="1"/>
            <a:endCxn id="19" idx="0"/>
          </p:cNvCxnSpPr>
          <p:nvPr/>
        </p:nvCxnSpPr>
        <p:spPr>
          <a:xfrm rot="10800000" flipH="1" flipV="1">
            <a:off x="1719614" y="3394068"/>
            <a:ext cx="532379" cy="2122440"/>
          </a:xfrm>
          <a:prstGeom prst="curvedConnector4">
            <a:avLst>
              <a:gd name="adj1" fmla="val -42939"/>
              <a:gd name="adj2" fmla="val 54350"/>
            </a:avLst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曲线连接符 27">
            <a:extLst>
              <a:ext uri="{FF2B5EF4-FFF2-40B4-BE49-F238E27FC236}">
                <a16:creationId xmlns:a16="http://schemas.microsoft.com/office/drawing/2014/main" id="{01C57795-0B12-BC4C-B5CD-4E1FC28A56E2}"/>
              </a:ext>
            </a:extLst>
          </p:cNvPr>
          <p:cNvCxnSpPr>
            <a:cxnSpLocks/>
            <a:stCxn id="15" idx="2"/>
            <a:endCxn id="19" idx="3"/>
          </p:cNvCxnSpPr>
          <p:nvPr/>
        </p:nvCxnSpPr>
        <p:spPr>
          <a:xfrm rot="5400000">
            <a:off x="3693498" y="4702732"/>
            <a:ext cx="1065205" cy="1485677"/>
          </a:xfrm>
          <a:prstGeom prst="curved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335AE0CD-9299-6149-A182-96B0F74B80C1}"/>
              </a:ext>
            </a:extLst>
          </p:cNvPr>
          <p:cNvSpPr/>
          <p:nvPr/>
        </p:nvSpPr>
        <p:spPr>
          <a:xfrm>
            <a:off x="4055867" y="3989638"/>
            <a:ext cx="182614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en" altLang="zh-CN" dirty="0">
                <a:solidFill>
                  <a:srgbClr val="CC7832"/>
                </a:solidFill>
              </a:rPr>
              <a:t>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7L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1.00</a:t>
            </a:r>
            <a:r>
              <a:rPr lang="en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3262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073873" y="193689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503139" y="389608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68996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两步持股</a:t>
            </a:r>
            <a:r>
              <a:rPr kumimoji="1" lang="en-US" altLang="zh-CN" sz="4000" dirty="0"/>
              <a:t>-</a:t>
            </a:r>
            <a:r>
              <a:rPr lang="en" altLang="zh-CN" sz="4000" dirty="0"/>
              <a:t>aggregateMessages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990515" y="2612828"/>
            <a:ext cx="1324492" cy="12420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1719615" y="3209402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D8428D-0E9C-BA4E-9D64-B0A5737A979E}"/>
              </a:ext>
            </a:extLst>
          </p:cNvPr>
          <p:cNvSpPr txBox="1"/>
          <p:nvPr/>
        </p:nvSpPr>
        <p:spPr>
          <a:xfrm>
            <a:off x="558740" y="2099567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src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16D378-4F3A-D843-B87C-CF635B8CD474}"/>
              </a:ext>
            </a:extLst>
          </p:cNvPr>
          <p:cNvSpPr txBox="1"/>
          <p:nvPr/>
        </p:nvSpPr>
        <p:spPr>
          <a:xfrm>
            <a:off x="2005645" y="4182274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5606B8-0E58-A842-8637-DDB034FE5598}"/>
              </a:ext>
            </a:extLst>
          </p:cNvPr>
          <p:cNvSpPr txBox="1"/>
          <p:nvPr/>
        </p:nvSpPr>
        <p:spPr>
          <a:xfrm>
            <a:off x="6632380" y="2030512"/>
            <a:ext cx="433965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现在我们想要知道</a:t>
            </a:r>
            <a:r>
              <a:rPr kumimoji="1" lang="en-US" altLang="zh-CN" dirty="0" err="1"/>
              <a:t>src</a:t>
            </a:r>
            <a:r>
              <a:rPr kumimoji="1" lang="zh-CN" altLang="en-US" dirty="0"/>
              <a:t>顶点 </a:t>
            </a:r>
            <a:r>
              <a:rPr kumimoji="1" lang="en-US" altLang="zh-CN" dirty="0"/>
              <a:t>6L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5L</a:t>
            </a:r>
            <a:r>
              <a:rPr kumimoji="1" lang="zh-CN" altLang="en-US" dirty="0"/>
              <a:t>的持股</a:t>
            </a:r>
            <a:endParaRPr kumimoji="1" lang="en-US" altLang="zh-CN" dirty="0"/>
          </a:p>
          <a:p>
            <a:r>
              <a:rPr kumimoji="1" lang="zh-CN" altLang="en-US" dirty="0"/>
              <a:t>（</a:t>
            </a:r>
            <a:r>
              <a:rPr kumimoji="1" lang="en-US" altLang="zh-CN" dirty="0"/>
              <a:t>L</a:t>
            </a:r>
            <a:r>
              <a:rPr kumimoji="1" lang="zh-CN" altLang="en-US" dirty="0"/>
              <a:t>表示</a:t>
            </a:r>
            <a:r>
              <a:rPr kumimoji="1" lang="en-US" altLang="zh-CN" dirty="0"/>
              <a:t>Long</a:t>
            </a:r>
            <a:r>
              <a:rPr kumimoji="1" lang="zh-CN" altLang="en-US" dirty="0"/>
              <a:t>类型），计算方法很明确：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b="1" dirty="0" err="1"/>
              <a:t>sendMsg</a:t>
            </a:r>
            <a:r>
              <a:rPr kumimoji="1" lang="zh-CN" altLang="en-US" b="1" dirty="0"/>
              <a:t>：</a:t>
            </a:r>
            <a:endParaRPr kumimoji="1" lang="en-US" altLang="zh-CN" b="1" dirty="0"/>
          </a:p>
          <a:p>
            <a:r>
              <a:rPr kumimoji="1" lang="zh-CN" altLang="en-US" dirty="0"/>
              <a:t>略</a:t>
            </a:r>
            <a:r>
              <a:rPr kumimoji="1" lang="en-US" altLang="zh-CN" dirty="0"/>
              <a:t>…</a:t>
            </a:r>
          </a:p>
          <a:p>
            <a:endParaRPr kumimoji="1" lang="en-US" altLang="zh-CN" dirty="0"/>
          </a:p>
          <a:p>
            <a:r>
              <a:rPr kumimoji="1" lang="en-US" altLang="zh-CN" b="1" dirty="0" err="1"/>
              <a:t>mergeMsg</a:t>
            </a:r>
            <a:r>
              <a:rPr kumimoji="1" lang="zh-CN" altLang="en-US" b="1" dirty="0"/>
              <a:t>：</a:t>
            </a:r>
            <a:endParaRPr kumimoji="1" lang="en-US" altLang="zh-CN" b="1" dirty="0"/>
          </a:p>
          <a:p>
            <a:r>
              <a:rPr kumimoji="1" lang="zh-CN" altLang="en-US" dirty="0"/>
              <a:t>将 </a:t>
            </a:r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zh-CN" altLang="en-US" dirty="0"/>
              <a:t>发送给 </a:t>
            </a:r>
            <a:r>
              <a:rPr lang="en-US" altLang="zh-CN" dirty="0"/>
              <a:t>6L</a:t>
            </a:r>
            <a:r>
              <a:rPr lang="zh-CN" altLang="en-US" dirty="0"/>
              <a:t>，合并。</a:t>
            </a:r>
            <a:endParaRPr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注意：这里的 </a:t>
            </a:r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zh-CN" altLang="en-US" dirty="0"/>
              <a:t>暂时没有和</a:t>
            </a:r>
            <a:endParaRPr lang="en-US" altLang="zh-CN" dirty="0"/>
          </a:p>
          <a:p>
            <a:r>
              <a:rPr kumimoji="1" lang="en-US" altLang="zh-CN" dirty="0"/>
              <a:t>6L</a:t>
            </a:r>
            <a:r>
              <a:rPr kumimoji="1" lang="zh-CN" altLang="en-US" dirty="0"/>
              <a:t> 原有的 </a:t>
            </a:r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r>
              <a:rPr lang="zh-CN" altLang="en-US" dirty="0"/>
              <a:t> 合并。</a:t>
            </a:r>
            <a:endParaRPr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这个步骤的合并对象指的是，</a:t>
            </a:r>
            <a:endParaRPr kumimoji="1" lang="en-US" altLang="zh-CN" dirty="0"/>
          </a:p>
          <a:p>
            <a:r>
              <a:rPr kumimoji="1" lang="zh-CN" altLang="en-US" dirty="0"/>
              <a:t>多条个</a:t>
            </a:r>
            <a:r>
              <a:rPr kumimoji="1" lang="en-US" altLang="zh-CN" dirty="0" err="1"/>
              <a:t>dst</a:t>
            </a:r>
            <a:r>
              <a:rPr kumimoji="1" lang="zh-CN" altLang="en-US" dirty="0"/>
              <a:t>对</a:t>
            </a:r>
            <a:r>
              <a:rPr kumimoji="1" lang="en-US" altLang="zh-CN" dirty="0" err="1"/>
              <a:t>src</a:t>
            </a:r>
            <a:r>
              <a:rPr kumimoji="1" lang="zh-CN" altLang="en-US" dirty="0"/>
              <a:t>发送的消息的合并。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8A54A6-5BDB-BB4A-AA1F-033CF9E30915}"/>
              </a:ext>
            </a:extLst>
          </p:cNvPr>
          <p:cNvSpPr/>
          <p:nvPr/>
        </p:nvSpPr>
        <p:spPr>
          <a:xfrm>
            <a:off x="2978528" y="2069575"/>
            <a:ext cx="1871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DCBFB16-5D0F-6A46-B9FE-97BE16A315CB}"/>
              </a:ext>
            </a:extLst>
          </p:cNvPr>
          <p:cNvSpPr/>
          <p:nvPr/>
        </p:nvSpPr>
        <p:spPr>
          <a:xfrm>
            <a:off x="1020726" y="5422823"/>
            <a:ext cx="192873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0.1623375</a:t>
            </a:r>
            <a:r>
              <a:rPr lang="en-US" altLang="zh-CN" dirty="0">
                <a:solidFill>
                  <a:srgbClr val="6897BB"/>
                </a:solidFill>
              </a:rPr>
              <a:t>,</a:t>
            </a:r>
          </a:p>
          <a:p>
            <a:r>
              <a:rPr lang="en-US" altLang="zh-CN" dirty="0">
                <a:solidFill>
                  <a:srgbClr val="6897BB"/>
                </a:solidFill>
              </a:rPr>
              <a:t>7L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0.50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DDAB606-294C-614B-8FCE-03FA05005531}"/>
              </a:ext>
            </a:extLst>
          </p:cNvPr>
          <p:cNvSpPr/>
          <p:nvPr/>
        </p:nvSpPr>
        <p:spPr>
          <a:xfrm>
            <a:off x="4055867" y="3989638"/>
            <a:ext cx="182614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en" altLang="zh-CN" dirty="0">
                <a:solidFill>
                  <a:srgbClr val="CC7832"/>
                </a:solidFill>
              </a:rPr>
              <a:t>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7L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1.00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17" name="右箭头 16">
            <a:extLst>
              <a:ext uri="{FF2B5EF4-FFF2-40B4-BE49-F238E27FC236}">
                <a16:creationId xmlns:a16="http://schemas.microsoft.com/office/drawing/2014/main" id="{6E1A64B6-9BD5-314B-889E-F45C6CFCC8D9}"/>
              </a:ext>
            </a:extLst>
          </p:cNvPr>
          <p:cNvSpPr/>
          <p:nvPr/>
        </p:nvSpPr>
        <p:spPr>
          <a:xfrm rot="16200000">
            <a:off x="-108572" y="3903401"/>
            <a:ext cx="2791080" cy="17247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A1C4BF8-8ADA-2C43-82A5-05F652B0BC51}"/>
              </a:ext>
            </a:extLst>
          </p:cNvPr>
          <p:cNvSpPr/>
          <p:nvPr/>
        </p:nvSpPr>
        <p:spPr>
          <a:xfrm>
            <a:off x="1373206" y="5038352"/>
            <a:ext cx="2021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b="1" dirty="0" err="1">
                <a:solidFill>
                  <a:schemeClr val="accent2">
                    <a:lumMod val="50000"/>
                  </a:schemeClr>
                </a:solidFill>
              </a:rPr>
              <a:t>triplet.sendTo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Src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82569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7668712" y="2354063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7668712" y="423887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33586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两步持股</a:t>
            </a:r>
            <a:r>
              <a:rPr kumimoji="1" lang="en-US" altLang="zh-CN" sz="4000" dirty="0"/>
              <a:t>-Join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DCBFB16-5D0F-6A46-B9FE-97BE16A315CB}"/>
              </a:ext>
            </a:extLst>
          </p:cNvPr>
          <p:cNvSpPr/>
          <p:nvPr/>
        </p:nvSpPr>
        <p:spPr>
          <a:xfrm>
            <a:off x="9868610" y="2250100"/>
            <a:ext cx="192873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0.1623375</a:t>
            </a:r>
            <a:r>
              <a:rPr lang="en-US" altLang="zh-CN" dirty="0">
                <a:solidFill>
                  <a:srgbClr val="6897BB"/>
                </a:solidFill>
              </a:rPr>
              <a:t>,</a:t>
            </a:r>
          </a:p>
          <a:p>
            <a:r>
              <a:rPr lang="en-US" altLang="zh-CN" dirty="0">
                <a:solidFill>
                  <a:srgbClr val="6897BB"/>
                </a:solidFill>
              </a:rPr>
              <a:t>7L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0.50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DDAB606-294C-614B-8FCE-03FA05005531}"/>
              </a:ext>
            </a:extLst>
          </p:cNvPr>
          <p:cNvSpPr/>
          <p:nvPr/>
        </p:nvSpPr>
        <p:spPr>
          <a:xfrm>
            <a:off x="9221440" y="4332428"/>
            <a:ext cx="21002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999999999 -&gt; 0.0</a:t>
            </a:r>
            <a:r>
              <a:rPr lang="en" altLang="zh-CN" dirty="0"/>
              <a:t> )</a:t>
            </a:r>
            <a:endParaRPr lang="zh-CN" altLang="en-US" dirty="0"/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2DE9496-6D66-3242-B957-5DDC782DCCFD}"/>
              </a:ext>
            </a:extLst>
          </p:cNvPr>
          <p:cNvSpPr/>
          <p:nvPr/>
        </p:nvSpPr>
        <p:spPr>
          <a:xfrm>
            <a:off x="1791325" y="2250100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EA930A0D-149C-B942-ABA1-3BF2E52709D4}"/>
              </a:ext>
            </a:extLst>
          </p:cNvPr>
          <p:cNvSpPr/>
          <p:nvPr/>
        </p:nvSpPr>
        <p:spPr>
          <a:xfrm>
            <a:off x="3220591" y="4209293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0362D7C4-5723-3242-84DF-8A3C63500391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 rot="16200000" flipH="1">
            <a:off x="2707967" y="2926037"/>
            <a:ext cx="1324492" cy="12420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D5ACBDE-277D-CB44-8C4B-6EC59076F078}"/>
              </a:ext>
            </a:extLst>
          </p:cNvPr>
          <p:cNvSpPr/>
          <p:nvPr/>
        </p:nvSpPr>
        <p:spPr>
          <a:xfrm>
            <a:off x="2437067" y="3522611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62890B3-2328-384D-8AAF-A5F4932E6875}"/>
              </a:ext>
            </a:extLst>
          </p:cNvPr>
          <p:cNvSpPr txBox="1"/>
          <p:nvPr/>
        </p:nvSpPr>
        <p:spPr>
          <a:xfrm>
            <a:off x="2723097" y="4495483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C8190B6-AF72-814A-97EB-30E1D0A5D1A3}"/>
              </a:ext>
            </a:extLst>
          </p:cNvPr>
          <p:cNvSpPr/>
          <p:nvPr/>
        </p:nvSpPr>
        <p:spPr>
          <a:xfrm>
            <a:off x="3695980" y="2382784"/>
            <a:ext cx="1871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A3FBD3D-B3C2-1547-A010-5F0C805F0358}"/>
              </a:ext>
            </a:extLst>
          </p:cNvPr>
          <p:cNvSpPr/>
          <p:nvPr/>
        </p:nvSpPr>
        <p:spPr>
          <a:xfrm>
            <a:off x="4773319" y="4302847"/>
            <a:ext cx="182614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en" altLang="zh-CN" dirty="0">
                <a:solidFill>
                  <a:srgbClr val="CC7832"/>
                </a:solidFill>
              </a:rPr>
              <a:t>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7L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1.00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B4A2C2A-0001-9349-A9C3-3493EDF9F233}"/>
              </a:ext>
            </a:extLst>
          </p:cNvPr>
          <p:cNvSpPr/>
          <p:nvPr/>
        </p:nvSpPr>
        <p:spPr>
          <a:xfrm>
            <a:off x="3282289" y="5799154"/>
            <a:ext cx="17716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800" b="1" dirty="0" err="1"/>
              <a:t>rawGraph</a:t>
            </a:r>
            <a:endParaRPr lang="zh-CN" altLang="en-US" sz="2800" b="1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56F011-6FCC-0E4A-9B2C-71F05C928ACB}"/>
              </a:ext>
            </a:extLst>
          </p:cNvPr>
          <p:cNvSpPr/>
          <p:nvPr/>
        </p:nvSpPr>
        <p:spPr>
          <a:xfrm>
            <a:off x="7587401" y="5740889"/>
            <a:ext cx="27126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800" b="1" dirty="0" err="1"/>
              <a:t>capitalOfVertex</a:t>
            </a:r>
            <a:endParaRPr lang="zh-CN" altLang="en-US" sz="2800" b="1" dirty="0"/>
          </a:p>
        </p:txBody>
      </p:sp>
      <p:sp>
        <p:nvSpPr>
          <p:cNvPr id="9" name="左箭头 8">
            <a:extLst>
              <a:ext uri="{FF2B5EF4-FFF2-40B4-BE49-F238E27FC236}">
                <a16:creationId xmlns:a16="http://schemas.microsoft.com/office/drawing/2014/main" id="{E383D593-6C18-CA40-932B-7A872D203EE7}"/>
              </a:ext>
            </a:extLst>
          </p:cNvPr>
          <p:cNvSpPr/>
          <p:nvPr/>
        </p:nvSpPr>
        <p:spPr>
          <a:xfrm>
            <a:off x="6096000" y="2602523"/>
            <a:ext cx="951914" cy="282277"/>
          </a:xfrm>
          <a:prstGeom prst="lef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左箭头 26">
            <a:extLst>
              <a:ext uri="{FF2B5EF4-FFF2-40B4-BE49-F238E27FC236}">
                <a16:creationId xmlns:a16="http://schemas.microsoft.com/office/drawing/2014/main" id="{A79FE1E0-66C8-D647-BC28-3C15AD1FEB41}"/>
              </a:ext>
            </a:extLst>
          </p:cNvPr>
          <p:cNvSpPr/>
          <p:nvPr/>
        </p:nvSpPr>
        <p:spPr>
          <a:xfrm>
            <a:off x="6431921" y="4354344"/>
            <a:ext cx="951914" cy="282277"/>
          </a:xfrm>
          <a:prstGeom prst="lef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F39C97A-CA8F-8B45-A245-3698D161A9AB}"/>
              </a:ext>
            </a:extLst>
          </p:cNvPr>
          <p:cNvSpPr txBox="1"/>
          <p:nvPr/>
        </p:nvSpPr>
        <p:spPr>
          <a:xfrm>
            <a:off x="6431921" y="2250100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++</a:t>
            </a:r>
            <a:endParaRPr kumimoji="1"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5402D07-ACC9-704B-B861-D1B1453807CC}"/>
              </a:ext>
            </a:extLst>
          </p:cNvPr>
          <p:cNvSpPr txBox="1"/>
          <p:nvPr/>
        </p:nvSpPr>
        <p:spPr>
          <a:xfrm>
            <a:off x="6678142" y="3989770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++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819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18">
            <a:extLst>
              <a:ext uri="{FF2B5EF4-FFF2-40B4-BE49-F238E27FC236}">
                <a16:creationId xmlns:a16="http://schemas.microsoft.com/office/drawing/2014/main" id="{52DE9496-6D66-3242-B957-5DDC782DCCFD}"/>
              </a:ext>
            </a:extLst>
          </p:cNvPr>
          <p:cNvSpPr/>
          <p:nvPr/>
        </p:nvSpPr>
        <p:spPr>
          <a:xfrm>
            <a:off x="7003347" y="1993949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EA930A0D-149C-B942-ABA1-3BF2E52709D4}"/>
              </a:ext>
            </a:extLst>
          </p:cNvPr>
          <p:cNvSpPr/>
          <p:nvPr/>
        </p:nvSpPr>
        <p:spPr>
          <a:xfrm>
            <a:off x="7518213" y="40265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0362D7C4-5723-3242-84DF-8A3C63500391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 rot="16200000" flipH="1">
            <a:off x="7426088" y="3163787"/>
            <a:ext cx="1397894" cy="3276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D5ACBDE-277D-CB44-8C4B-6EC59076F078}"/>
              </a:ext>
            </a:extLst>
          </p:cNvPr>
          <p:cNvSpPr/>
          <p:nvPr/>
        </p:nvSpPr>
        <p:spPr>
          <a:xfrm>
            <a:off x="7377664" y="3278994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C8190B6-AF72-814A-97EB-30E1D0A5D1A3}"/>
              </a:ext>
            </a:extLst>
          </p:cNvPr>
          <p:cNvSpPr/>
          <p:nvPr/>
        </p:nvSpPr>
        <p:spPr>
          <a:xfrm>
            <a:off x="8908002" y="2126633"/>
            <a:ext cx="18405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3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1.0,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0.1623375,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7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0.5</a:t>
            </a:r>
            <a:r>
              <a:rPr lang="en" altLang="zh-CN" i="1" dirty="0">
                <a:solidFill>
                  <a:srgbClr val="9876AA"/>
                </a:solidFill>
              </a:rPr>
              <a:t>)</a:t>
            </a:r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A3FBD3D-B3C2-1547-A010-5F0C805F0358}"/>
              </a:ext>
            </a:extLst>
          </p:cNvPr>
          <p:cNvSpPr/>
          <p:nvPr/>
        </p:nvSpPr>
        <p:spPr>
          <a:xfrm>
            <a:off x="9070941" y="4120098"/>
            <a:ext cx="203773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0.324675,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7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1.0,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999999999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0.0</a:t>
            </a:r>
            <a:r>
              <a:rPr lang="en" altLang="zh-CN" i="1" dirty="0">
                <a:solidFill>
                  <a:srgbClr val="9876AA"/>
                </a:solidFill>
              </a:rPr>
              <a:t>)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B4A2C2A-0001-9349-A9C3-3493EDF9F233}"/>
              </a:ext>
            </a:extLst>
          </p:cNvPr>
          <p:cNvSpPr/>
          <p:nvPr/>
        </p:nvSpPr>
        <p:spPr>
          <a:xfrm>
            <a:off x="2324410" y="5991460"/>
            <a:ext cx="20505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800" b="1" dirty="0" err="1"/>
              <a:t>newGraph</a:t>
            </a:r>
            <a:r>
              <a:rPr lang="en-US" altLang="zh-CN" sz="2800" b="1" dirty="0"/>
              <a:t>2</a:t>
            </a:r>
            <a:endParaRPr lang="zh-CN" altLang="en-US" sz="2800" b="1" dirty="0"/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430ACEED-B248-D240-9F20-95688E5F4B13}"/>
              </a:ext>
            </a:extLst>
          </p:cNvPr>
          <p:cNvSpPr/>
          <p:nvPr/>
        </p:nvSpPr>
        <p:spPr>
          <a:xfrm>
            <a:off x="3417092" y="2172557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9924F120-BF54-154A-BE3D-EBE7D6222070}"/>
              </a:ext>
            </a:extLst>
          </p:cNvPr>
          <p:cNvSpPr/>
          <p:nvPr/>
        </p:nvSpPr>
        <p:spPr>
          <a:xfrm>
            <a:off x="2875006" y="501806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ABAE48E-6736-7243-8CC0-806BA9B23BC1}"/>
              </a:ext>
            </a:extLst>
          </p:cNvPr>
          <p:cNvSpPr txBox="1"/>
          <p:nvPr/>
        </p:nvSpPr>
        <p:spPr>
          <a:xfrm>
            <a:off x="3776346" y="3015778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0.50</a:t>
            </a:r>
            <a:endParaRPr kumimoji="1" lang="zh-CN" altLang="en-US" dirty="0"/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7C354D91-82A7-0C40-89B3-C45C6C337D55}"/>
              </a:ext>
            </a:extLst>
          </p:cNvPr>
          <p:cNvSpPr/>
          <p:nvPr/>
        </p:nvSpPr>
        <p:spPr>
          <a:xfrm>
            <a:off x="2021780" y="339184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871D0FC1-0D3E-CD47-AA12-97AA2547E012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rot="5400000">
            <a:off x="3247863" y="2264736"/>
            <a:ext cx="584586" cy="166963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3CCCD43E-BA62-4F4C-9EB0-D55DA6092E14}"/>
              </a:ext>
            </a:extLst>
          </p:cNvPr>
          <p:cNvCxnSpPr>
            <a:cxnSpLocks/>
            <a:stCxn id="32" idx="2"/>
            <a:endCxn id="30" idx="0"/>
          </p:cNvCxnSpPr>
          <p:nvPr/>
        </p:nvCxnSpPr>
        <p:spPr>
          <a:xfrm rot="16200000" flipH="1">
            <a:off x="2681182" y="4050702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051A9358-0CBF-5647-A495-D5576D61CAED}"/>
              </a:ext>
            </a:extLst>
          </p:cNvPr>
          <p:cNvSpPr txBox="1"/>
          <p:nvPr/>
        </p:nvSpPr>
        <p:spPr>
          <a:xfrm>
            <a:off x="2479791" y="4500849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0.324675</a:t>
            </a:r>
            <a:endParaRPr kumimoji="1" lang="zh-CN" altLang="en-US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0F292DBA-884E-BF4C-8B56-2C083FAEBDEA}"/>
              </a:ext>
            </a:extLst>
          </p:cNvPr>
          <p:cNvSpPr/>
          <p:nvPr/>
        </p:nvSpPr>
        <p:spPr>
          <a:xfrm>
            <a:off x="3417092" y="1043587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38" name="曲线连接符 37">
            <a:extLst>
              <a:ext uri="{FF2B5EF4-FFF2-40B4-BE49-F238E27FC236}">
                <a16:creationId xmlns:a16="http://schemas.microsoft.com/office/drawing/2014/main" id="{1656BF30-1703-7F42-9427-1435F3684DFA}"/>
              </a:ext>
            </a:extLst>
          </p:cNvPr>
          <p:cNvCxnSpPr>
            <a:cxnSpLocks/>
            <a:stCxn id="37" idx="2"/>
            <a:endCxn id="28" idx="0"/>
          </p:cNvCxnSpPr>
          <p:nvPr/>
        </p:nvCxnSpPr>
        <p:spPr>
          <a:xfrm rot="5400000">
            <a:off x="4127837" y="1925422"/>
            <a:ext cx="494269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8CB0B7F8-EE8C-3D4C-B803-7C1D7DAC5F9E}"/>
              </a:ext>
            </a:extLst>
          </p:cNvPr>
          <p:cNvSpPr txBox="1"/>
          <p:nvPr/>
        </p:nvSpPr>
        <p:spPr>
          <a:xfrm>
            <a:off x="4419487" y="1659786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2F71D704-B000-0043-80B0-0CFF80A6EEE4}"/>
              </a:ext>
            </a:extLst>
          </p:cNvPr>
          <p:cNvSpPr/>
          <p:nvPr/>
        </p:nvSpPr>
        <p:spPr>
          <a:xfrm>
            <a:off x="3604339" y="339543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</p:txBody>
      </p:sp>
      <p:cxnSp>
        <p:nvCxnSpPr>
          <p:cNvPr id="41" name="曲线连接符 40">
            <a:extLst>
              <a:ext uri="{FF2B5EF4-FFF2-40B4-BE49-F238E27FC236}">
                <a16:creationId xmlns:a16="http://schemas.microsoft.com/office/drawing/2014/main" id="{64035A87-E805-1B46-B14C-A1C701F1EBA6}"/>
              </a:ext>
            </a:extLst>
          </p:cNvPr>
          <p:cNvCxnSpPr>
            <a:cxnSpLocks/>
            <a:stCxn id="40" idx="2"/>
            <a:endCxn id="30" idx="0"/>
          </p:cNvCxnSpPr>
          <p:nvPr/>
        </p:nvCxnSpPr>
        <p:spPr>
          <a:xfrm rot="5400000">
            <a:off x="3517792" y="4160888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B8712E7B-F832-4746-BC61-930126D660C0}"/>
              </a:ext>
            </a:extLst>
          </p:cNvPr>
          <p:cNvSpPr txBox="1"/>
          <p:nvPr/>
        </p:nvSpPr>
        <p:spPr>
          <a:xfrm>
            <a:off x="4099895" y="4420110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0.675325</a:t>
            </a:r>
            <a:endParaRPr kumimoji="1" lang="zh-CN" altLang="en-US" dirty="0"/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EC508BCF-698C-994F-8C4C-74FFE101149F}"/>
              </a:ext>
            </a:extLst>
          </p:cNvPr>
          <p:cNvSpPr/>
          <p:nvPr/>
        </p:nvSpPr>
        <p:spPr>
          <a:xfrm>
            <a:off x="1189418" y="1043587"/>
            <a:ext cx="1915758" cy="6640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5FF4013D-8DAC-F54B-8840-A8DBDCEB88B4}"/>
              </a:ext>
            </a:extLst>
          </p:cNvPr>
          <p:cNvCxnSpPr>
            <a:cxnSpLocks/>
            <a:stCxn id="43" idx="2"/>
            <a:endCxn id="32" idx="0"/>
          </p:cNvCxnSpPr>
          <p:nvPr/>
        </p:nvCxnSpPr>
        <p:spPr>
          <a:xfrm rot="16200000" flipH="1">
            <a:off x="1584191" y="2270695"/>
            <a:ext cx="1684254" cy="55804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588461C2-DAD5-6943-B63B-F34879A2829A}"/>
              </a:ext>
            </a:extLst>
          </p:cNvPr>
          <p:cNvSpPr txBox="1"/>
          <p:nvPr/>
        </p:nvSpPr>
        <p:spPr>
          <a:xfrm>
            <a:off x="1747460" y="2387811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0.50</a:t>
            </a:r>
            <a:endParaRPr kumimoji="1" lang="zh-CN" altLang="en-US" dirty="0"/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D6DEFCD8-93E0-D048-99A5-EEA198CE7956}"/>
              </a:ext>
            </a:extLst>
          </p:cNvPr>
          <p:cNvSpPr/>
          <p:nvPr/>
        </p:nvSpPr>
        <p:spPr>
          <a:xfrm>
            <a:off x="879237" y="5042301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总钻风</a:t>
            </a:r>
            <a:endParaRPr kumimoji="1" lang="en-US" altLang="zh-CN" dirty="0"/>
          </a:p>
        </p:txBody>
      </p:sp>
      <p:cxnSp>
        <p:nvCxnSpPr>
          <p:cNvPr id="47" name="曲线连接符 46">
            <a:extLst>
              <a:ext uri="{FF2B5EF4-FFF2-40B4-BE49-F238E27FC236}">
                <a16:creationId xmlns:a16="http://schemas.microsoft.com/office/drawing/2014/main" id="{586C126B-101E-3942-9DBB-DF4D9714A571}"/>
              </a:ext>
            </a:extLst>
          </p:cNvPr>
          <p:cNvCxnSpPr>
            <a:cxnSpLocks/>
            <a:stCxn id="32" idx="2"/>
            <a:endCxn id="46" idx="0"/>
          </p:cNvCxnSpPr>
          <p:nvPr/>
        </p:nvCxnSpPr>
        <p:spPr>
          <a:xfrm rot="5400000">
            <a:off x="1671181" y="4008142"/>
            <a:ext cx="1015756" cy="105256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565DD2B5-B443-994A-9C8A-5078D661DDCD}"/>
              </a:ext>
            </a:extLst>
          </p:cNvPr>
          <p:cNvSpPr txBox="1"/>
          <p:nvPr/>
        </p:nvSpPr>
        <p:spPr>
          <a:xfrm>
            <a:off x="1406740" y="4329831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F2760416-A057-1649-8E75-A4C267B1FEF5}"/>
              </a:ext>
            </a:extLst>
          </p:cNvPr>
          <p:cNvCxnSpPr/>
          <p:nvPr/>
        </p:nvCxnSpPr>
        <p:spPr>
          <a:xfrm>
            <a:off x="6096000" y="1043587"/>
            <a:ext cx="0" cy="4755567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 48">
            <a:extLst>
              <a:ext uri="{FF2B5EF4-FFF2-40B4-BE49-F238E27FC236}">
                <a16:creationId xmlns:a16="http://schemas.microsoft.com/office/drawing/2014/main" id="{4208F9AE-C9E6-9249-B169-04D224B0EF97}"/>
              </a:ext>
            </a:extLst>
          </p:cNvPr>
          <p:cNvSpPr/>
          <p:nvPr/>
        </p:nvSpPr>
        <p:spPr>
          <a:xfrm>
            <a:off x="7518213" y="5991460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局部</a:t>
            </a:r>
          </a:p>
        </p:txBody>
      </p:sp>
    </p:spTree>
    <p:extLst>
      <p:ext uri="{BB962C8B-B14F-4D97-AF65-F5344CB8AC3E}">
        <p14:creationId xmlns:p14="http://schemas.microsoft.com/office/powerpoint/2010/main" val="2485196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8680108" y="2676220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9825234" y="3936658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9095901" y="5559293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9738687" y="4702114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1873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3</a:t>
            </a:r>
            <a:r>
              <a:rPr kumimoji="1" lang="zh-CN" altLang="en-US" sz="4000" dirty="0"/>
              <a:t> 新图：多边合并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9804058" y="3144849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8242675" y="393307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971037" y="3266119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8902077" y="4591928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5FE9289-734A-F049-AD4F-450B8AF8A21A}"/>
              </a:ext>
            </a:extLst>
          </p:cNvPr>
          <p:cNvSpPr/>
          <p:nvPr/>
        </p:nvSpPr>
        <p:spPr>
          <a:xfrm>
            <a:off x="8680108" y="1547250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16" name="曲线连接符 15">
            <a:extLst>
              <a:ext uri="{FF2B5EF4-FFF2-40B4-BE49-F238E27FC236}">
                <a16:creationId xmlns:a16="http://schemas.microsoft.com/office/drawing/2014/main" id="{00949E48-624A-454F-83A9-BDC6F8B2A2C0}"/>
              </a:ext>
            </a:extLst>
          </p:cNvPr>
          <p:cNvCxnSpPr>
            <a:cxnSpLocks/>
            <a:stCxn id="15" idx="2"/>
            <a:endCxn id="26" idx="0"/>
          </p:cNvCxnSpPr>
          <p:nvPr/>
        </p:nvCxnSpPr>
        <p:spPr>
          <a:xfrm rot="5400000">
            <a:off x="9390853" y="2429085"/>
            <a:ext cx="494269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E7E6243E-C542-6346-8A02-5FFB1EBE10D3}"/>
              </a:ext>
            </a:extLst>
          </p:cNvPr>
          <p:cNvSpPr txBox="1"/>
          <p:nvPr/>
        </p:nvSpPr>
        <p:spPr>
          <a:xfrm>
            <a:off x="956441" y="2091559"/>
            <a:ext cx="637225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之前有讲到，</a:t>
            </a:r>
            <a:r>
              <a:rPr kumimoji="1" lang="en-US" altLang="zh-CN" dirty="0" err="1"/>
              <a:t>mergeMsg</a:t>
            </a:r>
            <a:r>
              <a:rPr kumimoji="1" lang="zh-CN" altLang="en-US" dirty="0"/>
              <a:t>阶段如果简单地 </a:t>
            </a:r>
            <a:r>
              <a:rPr kumimoji="1" lang="en-US" altLang="zh-CN" dirty="0"/>
              <a:t>_</a:t>
            </a:r>
            <a:r>
              <a:rPr kumimoji="1" lang="zh-CN" altLang="en-US" dirty="0"/>
              <a:t> </a:t>
            </a:r>
            <a:r>
              <a:rPr kumimoji="1" lang="en-US" altLang="zh-CN" dirty="0"/>
              <a:t>++</a:t>
            </a:r>
            <a:r>
              <a:rPr kumimoji="1" lang="zh-CN" altLang="en-US" dirty="0"/>
              <a:t> </a:t>
            </a:r>
            <a:r>
              <a:rPr kumimoji="1" lang="en-US" altLang="zh-CN" dirty="0"/>
              <a:t>_</a:t>
            </a:r>
            <a:r>
              <a:rPr kumimoji="1" lang="zh-CN" altLang="en-US" dirty="0"/>
              <a:t> 会出问题。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在右图的情况下会有信息丢失。因为 </a:t>
            </a:r>
            <a:r>
              <a:rPr kumimoji="1" lang="en-US" altLang="zh-CN" dirty="0"/>
              <a:t>_</a:t>
            </a:r>
            <a:r>
              <a:rPr kumimoji="1" lang="zh-CN" altLang="en-US" dirty="0"/>
              <a:t> </a:t>
            </a:r>
            <a:r>
              <a:rPr kumimoji="1" lang="en-US" altLang="zh-CN" dirty="0"/>
              <a:t>++</a:t>
            </a:r>
            <a:r>
              <a:rPr kumimoji="1" lang="zh-CN" altLang="en-US" dirty="0"/>
              <a:t> </a:t>
            </a:r>
            <a:r>
              <a:rPr kumimoji="1" lang="en-US" altLang="zh-CN" dirty="0"/>
              <a:t>_</a:t>
            </a:r>
            <a:r>
              <a:rPr kumimoji="1" lang="zh-CN" altLang="en-US" dirty="0"/>
              <a:t> 的用法是一个</a:t>
            </a:r>
            <a:endParaRPr kumimoji="1" lang="en-US" altLang="zh-CN" dirty="0"/>
          </a:p>
          <a:p>
            <a:r>
              <a:rPr kumimoji="1" lang="zh-CN" altLang="en-US" dirty="0"/>
              <a:t>简单的同</a:t>
            </a:r>
            <a:r>
              <a:rPr kumimoji="1" lang="en-US" altLang="zh-CN" dirty="0"/>
              <a:t>key</a:t>
            </a:r>
            <a:r>
              <a:rPr kumimoji="1" lang="zh-CN" altLang="en-US" dirty="0"/>
              <a:t>覆盖。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这就导致右图分叉的左右护法同时对 </a:t>
            </a:r>
            <a:r>
              <a:rPr kumimoji="1" lang="en-US" altLang="zh-CN" dirty="0">
                <a:solidFill>
                  <a:srgbClr val="00B0F0"/>
                </a:solidFill>
              </a:rPr>
              <a:t>5L</a:t>
            </a:r>
            <a:r>
              <a:rPr kumimoji="1" lang="zh-CN" altLang="en-US" dirty="0">
                <a:solidFill>
                  <a:srgbClr val="00B0F0"/>
                </a:solidFill>
              </a:rPr>
              <a:t> 小钻风</a:t>
            </a:r>
            <a:r>
              <a:rPr kumimoji="1" lang="zh-CN" altLang="en-US" dirty="0"/>
              <a:t> 的持股信息，</a:t>
            </a:r>
            <a:endParaRPr kumimoji="1" lang="en-US" altLang="zh-CN" dirty="0"/>
          </a:p>
          <a:p>
            <a:r>
              <a:rPr kumimoji="1" lang="zh-CN" altLang="en-US" dirty="0"/>
              <a:t>在 </a:t>
            </a:r>
            <a:r>
              <a:rPr kumimoji="1" lang="en-US" altLang="zh-CN" dirty="0">
                <a:solidFill>
                  <a:srgbClr val="00B0F0"/>
                </a:solidFill>
              </a:rPr>
              <a:t>6L</a:t>
            </a:r>
            <a:r>
              <a:rPr kumimoji="1" lang="zh-CN" altLang="en-US" dirty="0">
                <a:solidFill>
                  <a:srgbClr val="00B0F0"/>
                </a:solidFill>
              </a:rPr>
              <a:t> 狮驼岭 </a:t>
            </a:r>
            <a:r>
              <a:rPr kumimoji="1" lang="zh-CN" altLang="en-US" dirty="0"/>
              <a:t>合并的时候，原本期待的比例相加不会出现，</a:t>
            </a:r>
            <a:endParaRPr kumimoji="1" lang="en-US" altLang="zh-CN" dirty="0"/>
          </a:p>
          <a:p>
            <a:r>
              <a:rPr kumimoji="1" lang="zh-CN" altLang="en-US" dirty="0"/>
              <a:t>而是随机取了左边或者右边的比例。</a:t>
            </a:r>
          </a:p>
        </p:txBody>
      </p:sp>
    </p:spTree>
    <p:extLst>
      <p:ext uri="{BB962C8B-B14F-4D97-AF65-F5344CB8AC3E}">
        <p14:creationId xmlns:p14="http://schemas.microsoft.com/office/powerpoint/2010/main" val="3495135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8259781" y="1580572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9661149" y="345585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8444120" y="564318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9048407" y="4259812"/>
            <a:ext cx="1552629" cy="121412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4181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>
                <a:solidFill>
                  <a:schemeClr val="accent1"/>
                </a:solidFill>
              </a:rPr>
              <a:t>_</a:t>
            </a:r>
            <a:r>
              <a:rPr kumimoji="1" lang="zh-CN" altLang="en-US" sz="4000" dirty="0">
                <a:solidFill>
                  <a:schemeClr val="accent1"/>
                </a:solidFill>
              </a:rPr>
              <a:t> </a:t>
            </a:r>
            <a:r>
              <a:rPr kumimoji="1" lang="en-US" altLang="zh-CN" sz="4000" dirty="0">
                <a:solidFill>
                  <a:schemeClr val="accent1"/>
                </a:solidFill>
              </a:rPr>
              <a:t>++</a:t>
            </a:r>
            <a:r>
              <a:rPr kumimoji="1" lang="zh-CN" altLang="en-US" sz="4000" dirty="0">
                <a:solidFill>
                  <a:schemeClr val="accent1"/>
                </a:solidFill>
              </a:rPr>
              <a:t> </a:t>
            </a:r>
            <a:r>
              <a:rPr kumimoji="1" lang="en-US" altLang="zh-CN" sz="4000" dirty="0">
                <a:solidFill>
                  <a:schemeClr val="accent1"/>
                </a:solidFill>
              </a:rPr>
              <a:t>_</a:t>
            </a:r>
            <a:r>
              <a:rPr kumimoji="1" lang="zh-CN" altLang="en-US" sz="4000" dirty="0">
                <a:solidFill>
                  <a:schemeClr val="accent1"/>
                </a:solidFill>
              </a:rPr>
              <a:t> </a:t>
            </a:r>
            <a:r>
              <a:rPr kumimoji="1" lang="zh-CN" altLang="en-US" sz="4000" dirty="0"/>
              <a:t>引起的问题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9204428" y="2228504"/>
            <a:ext cx="1240584" cy="121412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7371586" y="347882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004627" y="2265792"/>
            <a:ext cx="1263553" cy="116251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7871573" y="4297099"/>
            <a:ext cx="1529660" cy="11625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0BBBAA5D-88F1-C647-A9A6-58518DE98174}"/>
              </a:ext>
            </a:extLst>
          </p:cNvPr>
          <p:cNvSpPr txBox="1"/>
          <p:nvPr/>
        </p:nvSpPr>
        <p:spPr>
          <a:xfrm>
            <a:off x="7345043" y="4697043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0.324675</a:t>
            </a:r>
            <a:endParaRPr kumimoji="1"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0E6470E-1BDF-7D42-9717-F53FC040970D}"/>
              </a:ext>
            </a:extLst>
          </p:cNvPr>
          <p:cNvSpPr txBox="1"/>
          <p:nvPr/>
        </p:nvSpPr>
        <p:spPr>
          <a:xfrm>
            <a:off x="9901220" y="4798100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0.675325</a:t>
            </a:r>
            <a:endParaRPr kumimoji="1"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BA5452F-1A4A-184E-B3A9-9EEF893291B8}"/>
              </a:ext>
            </a:extLst>
          </p:cNvPr>
          <p:cNvSpPr txBox="1"/>
          <p:nvPr/>
        </p:nvSpPr>
        <p:spPr>
          <a:xfrm>
            <a:off x="10215649" y="2732754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48656C8-BB4D-D043-BAC9-BAA1B35C7412}"/>
              </a:ext>
            </a:extLst>
          </p:cNvPr>
          <p:cNvSpPr txBox="1"/>
          <p:nvPr/>
        </p:nvSpPr>
        <p:spPr>
          <a:xfrm>
            <a:off x="8328363" y="2867095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BB5A600E-BEF7-EC4F-AF6E-E4A65DA8044C}"/>
              </a:ext>
            </a:extLst>
          </p:cNvPr>
          <p:cNvSpPr/>
          <p:nvPr/>
        </p:nvSpPr>
        <p:spPr>
          <a:xfrm>
            <a:off x="7087150" y="1291941"/>
            <a:ext cx="112562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dirty="0"/>
              <a:t> (</a:t>
            </a:r>
            <a:endParaRPr lang="en" altLang="zh-CN" i="1" dirty="0">
              <a:solidFill>
                <a:srgbClr val="9876AA"/>
              </a:solidFill>
            </a:endParaRPr>
          </a:p>
          <a:p>
            <a:r>
              <a:rPr lang="en" altLang="zh-CN" dirty="0">
                <a:solidFill>
                  <a:srgbClr val="6897BB"/>
                </a:solidFill>
              </a:rPr>
              <a:t>3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1.0, </a:t>
            </a:r>
          </a:p>
          <a:p>
            <a:r>
              <a:rPr lang="en-US" altLang="zh-CN" dirty="0">
                <a:solidFill>
                  <a:srgbClr val="6897BB"/>
                </a:solidFill>
              </a:rPr>
              <a:t>4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1.0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zh-CN" altLang="en-US" dirty="0"/>
              <a:t>)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8445F728-56D7-DF4E-A1A1-966F0D9BC115}"/>
              </a:ext>
            </a:extLst>
          </p:cNvPr>
          <p:cNvSpPr/>
          <p:nvPr/>
        </p:nvSpPr>
        <p:spPr>
          <a:xfrm>
            <a:off x="5823522" y="4032601"/>
            <a:ext cx="22509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dirty="0"/>
              <a:t> (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0.324675</a:t>
            </a:r>
            <a:r>
              <a:rPr lang="zh-CN" altLang="en-US" dirty="0"/>
              <a:t>)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B8BF57F5-2866-114D-B420-AD79A8096D42}"/>
              </a:ext>
            </a:extLst>
          </p:cNvPr>
          <p:cNvSpPr/>
          <p:nvPr/>
        </p:nvSpPr>
        <p:spPr>
          <a:xfrm>
            <a:off x="9625799" y="4090556"/>
            <a:ext cx="22509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dirty="0"/>
              <a:t> (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0.675325</a:t>
            </a:r>
            <a:r>
              <a:rPr lang="zh-CN" altLang="en-US" dirty="0"/>
              <a:t>)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9D22454-77C4-E642-9DC5-C389D4631200}"/>
              </a:ext>
            </a:extLst>
          </p:cNvPr>
          <p:cNvSpPr/>
          <p:nvPr/>
        </p:nvSpPr>
        <p:spPr>
          <a:xfrm>
            <a:off x="7889423" y="6327760"/>
            <a:ext cx="27382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dirty="0"/>
              <a:t> (</a:t>
            </a:r>
            <a:r>
              <a:rPr lang="en-US" altLang="zh-CN" dirty="0">
                <a:solidFill>
                  <a:srgbClr val="6897BB"/>
                </a:solidFill>
              </a:rPr>
              <a:t>999999999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0.00</a:t>
            </a:r>
            <a:r>
              <a:rPr lang="zh-CN" altLang="en-US" dirty="0"/>
              <a:t>)</a:t>
            </a:r>
          </a:p>
        </p:txBody>
      </p:sp>
      <p:sp>
        <p:nvSpPr>
          <p:cNvPr id="44" name="右箭头 43">
            <a:extLst>
              <a:ext uri="{FF2B5EF4-FFF2-40B4-BE49-F238E27FC236}">
                <a16:creationId xmlns:a16="http://schemas.microsoft.com/office/drawing/2014/main" id="{66B550DE-A22A-8146-9138-B3341F8EACF4}"/>
              </a:ext>
            </a:extLst>
          </p:cNvPr>
          <p:cNvSpPr/>
          <p:nvPr/>
        </p:nvSpPr>
        <p:spPr>
          <a:xfrm rot="17832141">
            <a:off x="6343591" y="2928740"/>
            <a:ext cx="1777379" cy="289559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5" name="右箭头 44">
            <a:extLst>
              <a:ext uri="{FF2B5EF4-FFF2-40B4-BE49-F238E27FC236}">
                <a16:creationId xmlns:a16="http://schemas.microsoft.com/office/drawing/2014/main" id="{9DBCFB1F-1DB5-484A-8F6F-BC05F01AA84D}"/>
              </a:ext>
            </a:extLst>
          </p:cNvPr>
          <p:cNvSpPr/>
          <p:nvPr/>
        </p:nvSpPr>
        <p:spPr>
          <a:xfrm rot="15338534">
            <a:off x="10396801" y="2906980"/>
            <a:ext cx="1777379" cy="289559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85E1248-59A7-BF4E-B0FE-899F350E8A35}"/>
              </a:ext>
            </a:extLst>
          </p:cNvPr>
          <p:cNvSpPr txBox="1"/>
          <p:nvPr/>
        </p:nvSpPr>
        <p:spPr>
          <a:xfrm>
            <a:off x="655766" y="1753606"/>
            <a:ext cx="467467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在 </a:t>
            </a:r>
            <a:r>
              <a:rPr kumimoji="1" lang="en-US" altLang="zh-CN" dirty="0"/>
              <a:t>3L</a:t>
            </a:r>
            <a:r>
              <a:rPr kumimoji="1" lang="zh-CN" altLang="en-US" dirty="0"/>
              <a:t> 和 </a:t>
            </a:r>
            <a:r>
              <a:rPr kumimoji="1" lang="en-US" altLang="zh-CN" dirty="0"/>
              <a:t>4L</a:t>
            </a:r>
            <a:r>
              <a:rPr kumimoji="1" lang="zh-CN" altLang="en-US" dirty="0"/>
              <a:t> 中，</a:t>
            </a:r>
            <a:endParaRPr kumimoji="1" lang="en-US" altLang="zh-CN" dirty="0"/>
          </a:p>
          <a:p>
            <a:r>
              <a:rPr kumimoji="1" lang="zh-CN" altLang="en-US" dirty="0"/>
              <a:t>两个存在相同</a:t>
            </a:r>
            <a:r>
              <a:rPr kumimoji="1" lang="en-US" altLang="zh-CN" dirty="0"/>
              <a:t>key:</a:t>
            </a:r>
            <a:r>
              <a:rPr kumimoji="1" lang="zh-CN" altLang="en-US" dirty="0"/>
              <a:t> </a:t>
            </a:r>
            <a:r>
              <a:rPr kumimoji="1" lang="en-US" altLang="zh-CN" dirty="0"/>
              <a:t>5L</a:t>
            </a:r>
            <a:r>
              <a:rPr kumimoji="1" lang="zh-CN" altLang="en-US" dirty="0"/>
              <a:t> 的</a:t>
            </a:r>
            <a:r>
              <a:rPr kumimoji="1" lang="en-US" altLang="zh-CN" dirty="0"/>
              <a:t>Map</a:t>
            </a:r>
            <a:r>
              <a:rPr kumimoji="1" lang="zh-CN" altLang="en-US" dirty="0"/>
              <a:t>都被发送给了 </a:t>
            </a:r>
            <a:r>
              <a:rPr kumimoji="1" lang="en-US" altLang="zh-CN" dirty="0"/>
              <a:t>6L</a:t>
            </a:r>
          </a:p>
          <a:p>
            <a:r>
              <a:rPr kumimoji="1" lang="zh-CN" altLang="en-US" dirty="0"/>
              <a:t>这就导致了 </a:t>
            </a:r>
            <a:r>
              <a:rPr kumimoji="1" lang="en-US" altLang="zh-CN" dirty="0"/>
              <a:t>_++_</a:t>
            </a:r>
            <a:r>
              <a:rPr kumimoji="1" lang="zh-CN" altLang="en-US" dirty="0"/>
              <a:t> 只会选择其中一个 </a:t>
            </a:r>
            <a:r>
              <a:rPr kumimoji="1" lang="en-US" altLang="zh-CN" dirty="0"/>
              <a:t>value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实际上我们期望的则是将这两个同</a:t>
            </a:r>
            <a:r>
              <a:rPr kumimoji="1" lang="en-US" altLang="zh-CN" dirty="0"/>
              <a:t>key</a:t>
            </a:r>
            <a:r>
              <a:rPr kumimoji="1" lang="zh-CN" altLang="en-US" dirty="0"/>
              <a:t>对应的</a:t>
            </a:r>
            <a:endParaRPr kumimoji="1" lang="en-US" altLang="zh-CN" dirty="0"/>
          </a:p>
          <a:p>
            <a:r>
              <a:rPr kumimoji="1" lang="en-US" altLang="zh-CN" dirty="0"/>
              <a:t>value</a:t>
            </a:r>
            <a:r>
              <a:rPr kumimoji="1" lang="zh-CN" altLang="en-US" dirty="0"/>
              <a:t>相加，才是正确的持股值。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解决方案参考如下：</a:t>
            </a:r>
            <a:endParaRPr kumimoji="1" lang="en-US" altLang="zh-CN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F0960F37-655F-604C-9848-1AA7817AE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148" y="4032601"/>
            <a:ext cx="4808169" cy="2592230"/>
          </a:xfrm>
          <a:prstGeom prst="rect">
            <a:avLst/>
          </a:prstGeom>
        </p:spPr>
      </p:pic>
      <p:cxnSp>
        <p:nvCxnSpPr>
          <p:cNvPr id="46" name="直线连接符 45">
            <a:extLst>
              <a:ext uri="{FF2B5EF4-FFF2-40B4-BE49-F238E27FC236}">
                <a16:creationId xmlns:a16="http://schemas.microsoft.com/office/drawing/2014/main" id="{A883F1F3-48F0-4A48-B431-5E4BC04B638B}"/>
              </a:ext>
            </a:extLst>
          </p:cNvPr>
          <p:cNvCxnSpPr/>
          <p:nvPr/>
        </p:nvCxnSpPr>
        <p:spPr>
          <a:xfrm>
            <a:off x="5823522" y="1406633"/>
            <a:ext cx="0" cy="4755567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348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>
            <a:extLst>
              <a:ext uri="{FF2B5EF4-FFF2-40B4-BE49-F238E27FC236}">
                <a16:creationId xmlns:a16="http://schemas.microsoft.com/office/drawing/2014/main" id="{74B3D688-6BF3-0B42-971A-3759498C9080}"/>
              </a:ext>
            </a:extLst>
          </p:cNvPr>
          <p:cNvSpPr/>
          <p:nvPr/>
        </p:nvSpPr>
        <p:spPr>
          <a:xfrm>
            <a:off x="3055171" y="1818043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97B5A372-926B-5941-B813-405238599951}"/>
              </a:ext>
            </a:extLst>
          </p:cNvPr>
          <p:cNvSpPr/>
          <p:nvPr/>
        </p:nvSpPr>
        <p:spPr>
          <a:xfrm>
            <a:off x="4366707" y="181804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462550D3-2621-114E-9C2B-80D419BA11F1}"/>
              </a:ext>
            </a:extLst>
          </p:cNvPr>
          <p:cNvSpPr/>
          <p:nvPr/>
        </p:nvSpPr>
        <p:spPr>
          <a:xfrm>
            <a:off x="6989779" y="181804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19E52DDF-15B3-AC47-A38D-CA80C9BD39E6}"/>
              </a:ext>
            </a:extLst>
          </p:cNvPr>
          <p:cNvSpPr/>
          <p:nvPr/>
        </p:nvSpPr>
        <p:spPr>
          <a:xfrm>
            <a:off x="5678243" y="181804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4850801" y="297090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70FDC9CD-1DA3-324F-8F66-A32139D13A03}"/>
              </a:ext>
            </a:extLst>
          </p:cNvPr>
          <p:cNvCxnSpPr>
            <a:cxnSpLocks/>
            <a:stCxn id="2" idx="2"/>
            <a:endCxn id="26" idx="1"/>
          </p:cNvCxnSpPr>
          <p:nvPr/>
        </p:nvCxnSpPr>
        <p:spPr>
          <a:xfrm rot="16200000" flipH="1">
            <a:off x="3828377" y="2265830"/>
            <a:ext cx="835511" cy="120933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曲线连接符 6">
            <a:extLst>
              <a:ext uri="{FF2B5EF4-FFF2-40B4-BE49-F238E27FC236}">
                <a16:creationId xmlns:a16="http://schemas.microsoft.com/office/drawing/2014/main" id="{2A878FF3-4AC8-BF46-95DC-006B36D8CE25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 rot="16200000" flipH="1">
            <a:off x="4984600" y="2421142"/>
            <a:ext cx="518161" cy="58136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>
            <a:extLst>
              <a:ext uri="{FF2B5EF4-FFF2-40B4-BE49-F238E27FC236}">
                <a16:creationId xmlns:a16="http://schemas.microsoft.com/office/drawing/2014/main" id="{18477A0A-0AD7-104A-81E0-8C3CD1FDB033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5400000">
            <a:off x="5640368" y="2346736"/>
            <a:ext cx="518161" cy="7301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8DEDC670-3116-A847-96D3-DBB9B8B85A7B}"/>
              </a:ext>
            </a:extLst>
          </p:cNvPr>
          <p:cNvCxnSpPr>
            <a:cxnSpLocks/>
            <a:stCxn id="24" idx="2"/>
            <a:endCxn id="26" idx="3"/>
          </p:cNvCxnSpPr>
          <p:nvPr/>
        </p:nvCxnSpPr>
        <p:spPr>
          <a:xfrm rot="5400000">
            <a:off x="6479240" y="2191424"/>
            <a:ext cx="835512" cy="13581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5804195" y="4252857"/>
            <a:ext cx="1358152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武汉鲨鱼</a:t>
            </a:r>
          </a:p>
        </p:txBody>
      </p: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DCDEEBC9-C270-DF4F-BC23-88D488D75843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5685190" y="3454776"/>
            <a:ext cx="647252" cy="94891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82BB5223-6BB3-684C-90E0-3628991E5C8E}"/>
              </a:ext>
            </a:extLst>
          </p:cNvPr>
          <p:cNvSpPr/>
          <p:nvPr/>
        </p:nvSpPr>
        <p:spPr>
          <a:xfrm>
            <a:off x="7918521" y="3001382"/>
            <a:ext cx="1358152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武汉斗鱼</a:t>
            </a:r>
          </a:p>
        </p:txBody>
      </p: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2B098444-4AB6-F34F-935D-B7496E20163B}"/>
              </a:ext>
            </a:extLst>
          </p:cNvPr>
          <p:cNvCxnSpPr>
            <a:cxnSpLocks/>
            <a:stCxn id="38" idx="2"/>
            <a:endCxn id="33" idx="0"/>
          </p:cNvCxnSpPr>
          <p:nvPr/>
        </p:nvCxnSpPr>
        <p:spPr>
          <a:xfrm rot="5400000">
            <a:off x="7232047" y="2887307"/>
            <a:ext cx="616774" cy="211432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494381A7-C4F3-8F40-BDB6-520ED548D82E}"/>
              </a:ext>
            </a:extLst>
          </p:cNvPr>
          <p:cNvSpPr/>
          <p:nvPr/>
        </p:nvSpPr>
        <p:spPr>
          <a:xfrm>
            <a:off x="8748654" y="181804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张文明</a:t>
            </a: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B6FFB7D8-DF3A-F747-835A-B5DD0C63C270}"/>
              </a:ext>
            </a:extLst>
          </p:cNvPr>
          <p:cNvSpPr/>
          <p:nvPr/>
        </p:nvSpPr>
        <p:spPr>
          <a:xfrm>
            <a:off x="10072293" y="181804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r>
              <a:rPr kumimoji="1" lang="zh-CN" altLang="en-US" dirty="0"/>
              <a:t> 陈少杰</a:t>
            </a:r>
          </a:p>
        </p:txBody>
      </p: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156044EA-CA62-B144-AC86-9A7B6B69D67F}"/>
              </a:ext>
            </a:extLst>
          </p:cNvPr>
          <p:cNvCxnSpPr>
            <a:cxnSpLocks/>
            <a:stCxn id="41" idx="2"/>
            <a:endCxn id="38" idx="0"/>
          </p:cNvCxnSpPr>
          <p:nvPr/>
        </p:nvCxnSpPr>
        <p:spPr>
          <a:xfrm rot="5400000">
            <a:off x="8691953" y="2358388"/>
            <a:ext cx="548639" cy="73734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曲线连接符 45">
            <a:extLst>
              <a:ext uri="{FF2B5EF4-FFF2-40B4-BE49-F238E27FC236}">
                <a16:creationId xmlns:a16="http://schemas.microsoft.com/office/drawing/2014/main" id="{96C0BA7C-95A7-3D4C-AC09-45F98A8C291E}"/>
              </a:ext>
            </a:extLst>
          </p:cNvPr>
          <p:cNvCxnSpPr>
            <a:cxnSpLocks/>
            <a:stCxn id="43" idx="2"/>
            <a:endCxn id="38" idx="3"/>
          </p:cNvCxnSpPr>
          <p:nvPr/>
        </p:nvCxnSpPr>
        <p:spPr>
          <a:xfrm rot="5400000">
            <a:off x="9534634" y="2194782"/>
            <a:ext cx="865990" cy="138191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78533E90-DCC6-884B-BB72-BCF719B1E949}"/>
              </a:ext>
            </a:extLst>
          </p:cNvPr>
          <p:cNvSpPr/>
          <p:nvPr/>
        </p:nvSpPr>
        <p:spPr>
          <a:xfrm>
            <a:off x="6850826" y="543619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10</a:t>
            </a:r>
            <a:r>
              <a:rPr kumimoji="1" lang="zh-CN" altLang="en-US" dirty="0"/>
              <a:t> 深圳鲨鱼</a:t>
            </a:r>
          </a:p>
        </p:txBody>
      </p:sp>
      <p:cxnSp>
        <p:nvCxnSpPr>
          <p:cNvPr id="51" name="曲线连接符 50">
            <a:extLst>
              <a:ext uri="{FF2B5EF4-FFF2-40B4-BE49-F238E27FC236}">
                <a16:creationId xmlns:a16="http://schemas.microsoft.com/office/drawing/2014/main" id="{0F12ECF0-5133-6E40-B784-59C064CAAE8F}"/>
              </a:ext>
            </a:extLst>
          </p:cNvPr>
          <p:cNvCxnSpPr>
            <a:cxnSpLocks/>
            <a:stCxn id="33" idx="2"/>
            <a:endCxn id="50" idx="0"/>
          </p:cNvCxnSpPr>
          <p:nvPr/>
        </p:nvCxnSpPr>
        <p:spPr>
          <a:xfrm rot="16200000" flipH="1">
            <a:off x="6779500" y="4591329"/>
            <a:ext cx="548639" cy="114109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7003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1</a:t>
            </a:r>
            <a:r>
              <a:rPr kumimoji="1" lang="zh-CN" altLang="en-US" sz="4000" dirty="0"/>
              <a:t> 构建一个简单的图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EB31276-E65F-FA45-A3FA-854B2534B82C}"/>
              </a:ext>
            </a:extLst>
          </p:cNvPr>
          <p:cNvSpPr/>
          <p:nvPr/>
        </p:nvSpPr>
        <p:spPr>
          <a:xfrm>
            <a:off x="2984172" y="2786238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FCD0D14-9DEA-FD43-8F2D-0AE0208D338B}"/>
              </a:ext>
            </a:extLst>
          </p:cNvPr>
          <p:cNvSpPr/>
          <p:nvPr/>
        </p:nvSpPr>
        <p:spPr>
          <a:xfrm>
            <a:off x="4390752" y="2497717"/>
            <a:ext cx="723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9695713-2E1B-054D-9C93-BB0D69224CC6}"/>
              </a:ext>
            </a:extLst>
          </p:cNvPr>
          <p:cNvSpPr/>
          <p:nvPr/>
        </p:nvSpPr>
        <p:spPr>
          <a:xfrm>
            <a:off x="5995220" y="2556598"/>
            <a:ext cx="723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BABC6C1-57F6-CE47-98A0-30960CE85F0D}"/>
              </a:ext>
            </a:extLst>
          </p:cNvPr>
          <p:cNvSpPr/>
          <p:nvPr/>
        </p:nvSpPr>
        <p:spPr>
          <a:xfrm>
            <a:off x="6850826" y="2958364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1485.7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6E36E6B-75AF-E146-8D97-F9F1E2DD3D2F}"/>
              </a:ext>
            </a:extLst>
          </p:cNvPr>
          <p:cNvSpPr/>
          <p:nvPr/>
        </p:nvSpPr>
        <p:spPr>
          <a:xfrm>
            <a:off x="5795276" y="3621751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50.0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43CC594-677A-2B44-AB7B-A32916E6E63D}"/>
              </a:ext>
            </a:extLst>
          </p:cNvPr>
          <p:cNvSpPr/>
          <p:nvPr/>
        </p:nvSpPr>
        <p:spPr>
          <a:xfrm>
            <a:off x="7395205" y="3614578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50.0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F38A473-B09D-1E45-9E4D-3E85DB47C5DA}"/>
              </a:ext>
            </a:extLst>
          </p:cNvPr>
          <p:cNvSpPr/>
          <p:nvPr/>
        </p:nvSpPr>
        <p:spPr>
          <a:xfrm>
            <a:off x="7160732" y="4882200"/>
            <a:ext cx="723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500.0</a:t>
            </a:r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C7452B2-1ACC-DE4D-AB8C-3519C4E83F63}"/>
              </a:ext>
            </a:extLst>
          </p:cNvPr>
          <p:cNvSpPr/>
          <p:nvPr/>
        </p:nvSpPr>
        <p:spPr>
          <a:xfrm>
            <a:off x="8330305" y="2483222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87.5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2F712D3-7255-5942-B228-563251E37385}"/>
              </a:ext>
            </a:extLst>
          </p:cNvPr>
          <p:cNvSpPr/>
          <p:nvPr/>
        </p:nvSpPr>
        <p:spPr>
          <a:xfrm>
            <a:off x="9519945" y="2729652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1122.2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47832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4435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4</a:t>
            </a:r>
            <a:r>
              <a:rPr kumimoji="1" lang="zh-CN" altLang="en-US" sz="4000" dirty="0"/>
              <a:t> 解决</a:t>
            </a:r>
            <a:r>
              <a:rPr kumimoji="1" lang="en-US" altLang="zh-CN" sz="4000" dirty="0"/>
              <a:t>n</a:t>
            </a:r>
            <a:r>
              <a:rPr kumimoji="1" lang="zh-CN" altLang="en-US" sz="4000" dirty="0"/>
              <a:t>层持股</a:t>
            </a:r>
            <a:endParaRPr kumimoji="1" lang="en-US" altLang="zh-CN" sz="40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7E6243E-C542-6346-8A02-5FFB1EBE10D3}"/>
              </a:ext>
            </a:extLst>
          </p:cNvPr>
          <p:cNvSpPr txBox="1"/>
          <p:nvPr/>
        </p:nvSpPr>
        <p:spPr>
          <a:xfrm>
            <a:off x="703423" y="1371562"/>
            <a:ext cx="50321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在之前的基础上，我们多次调用打包好的函数，</a:t>
            </a:r>
            <a:endParaRPr kumimoji="1" lang="en-US" altLang="zh-CN" dirty="0"/>
          </a:p>
          <a:p>
            <a:r>
              <a:rPr kumimoji="1" lang="zh-CN" altLang="en-US" dirty="0"/>
              <a:t>来解决多层计算的问题。</a:t>
            </a: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D6FE9926-92D2-CD4F-B28B-C581774A9BD8}"/>
              </a:ext>
            </a:extLst>
          </p:cNvPr>
          <p:cNvSpPr/>
          <p:nvPr/>
        </p:nvSpPr>
        <p:spPr>
          <a:xfrm>
            <a:off x="5560898" y="2953086"/>
            <a:ext cx="2700997" cy="3080824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0306D14F-A517-CC4F-B640-569727C0811F}"/>
              </a:ext>
            </a:extLst>
          </p:cNvPr>
          <p:cNvSpPr/>
          <p:nvPr/>
        </p:nvSpPr>
        <p:spPr>
          <a:xfrm>
            <a:off x="5735571" y="3554416"/>
            <a:ext cx="2351649" cy="1024596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dirty="0">
                <a:solidFill>
                  <a:schemeClr val="tx1"/>
                </a:solidFill>
              </a:rPr>
              <a:t>aggregateMessages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5E601815-CFB8-464E-BCD3-ABBE8FE9E77D}"/>
              </a:ext>
            </a:extLst>
          </p:cNvPr>
          <p:cNvSpPr/>
          <p:nvPr/>
        </p:nvSpPr>
        <p:spPr>
          <a:xfrm>
            <a:off x="5735570" y="4794162"/>
            <a:ext cx="2351649" cy="1024596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dirty="0">
                <a:solidFill>
                  <a:schemeClr val="tx1"/>
                </a:solidFill>
              </a:rPr>
              <a:t>outerJoinVertices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0B5BEDE-0CC5-5D43-8126-B19F52A66407}"/>
              </a:ext>
            </a:extLst>
          </p:cNvPr>
          <p:cNvSpPr txBox="1"/>
          <p:nvPr/>
        </p:nvSpPr>
        <p:spPr>
          <a:xfrm>
            <a:off x="6084084" y="3077509"/>
            <a:ext cx="165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/>
              <a:t>nStepCalculate</a:t>
            </a:r>
            <a:endParaRPr kumimoji="1" lang="zh-CN" altLang="en-US" dirty="0"/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CBA17B13-4B56-094C-802C-12D63999933B}"/>
              </a:ext>
            </a:extLst>
          </p:cNvPr>
          <p:cNvSpPr/>
          <p:nvPr/>
        </p:nvSpPr>
        <p:spPr>
          <a:xfrm>
            <a:off x="645458" y="4669238"/>
            <a:ext cx="1522984" cy="64633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vertex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C11408C6-1849-D049-9114-96DB12E277EA}"/>
              </a:ext>
            </a:extLst>
          </p:cNvPr>
          <p:cNvSpPr/>
          <p:nvPr/>
        </p:nvSpPr>
        <p:spPr>
          <a:xfrm>
            <a:off x="645458" y="3583681"/>
            <a:ext cx="1522984" cy="6463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edge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6233BA0-6420-4E4B-833E-F3590EDC1184}"/>
              </a:ext>
            </a:extLst>
          </p:cNvPr>
          <p:cNvSpPr txBox="1"/>
          <p:nvPr/>
        </p:nvSpPr>
        <p:spPr>
          <a:xfrm>
            <a:off x="1170812" y="566457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数据</a:t>
            </a:r>
          </a:p>
        </p:txBody>
      </p:sp>
      <p:sp>
        <p:nvSpPr>
          <p:cNvPr id="8" name="右大括号 7">
            <a:extLst>
              <a:ext uri="{FF2B5EF4-FFF2-40B4-BE49-F238E27FC236}">
                <a16:creationId xmlns:a16="http://schemas.microsoft.com/office/drawing/2014/main" id="{9550839F-A9D4-A544-B625-10D33DC1BC38}"/>
              </a:ext>
            </a:extLst>
          </p:cNvPr>
          <p:cNvSpPr/>
          <p:nvPr/>
        </p:nvSpPr>
        <p:spPr>
          <a:xfrm>
            <a:off x="2138847" y="3539755"/>
            <a:ext cx="371951" cy="1939955"/>
          </a:xfrm>
          <a:prstGeom prst="rightBrace">
            <a:avLst>
              <a:gd name="adj1" fmla="val 8333"/>
              <a:gd name="adj2" fmla="val 492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9B5ABD89-6BD4-9449-8F09-B2CDEFF834C5}"/>
              </a:ext>
            </a:extLst>
          </p:cNvPr>
          <p:cNvSpPr/>
          <p:nvPr/>
        </p:nvSpPr>
        <p:spPr>
          <a:xfrm>
            <a:off x="2651590" y="3997434"/>
            <a:ext cx="1678386" cy="1024596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Graph.apply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B05C45A-8EF9-2F4B-A277-52B54D23F61E}"/>
              </a:ext>
            </a:extLst>
          </p:cNvPr>
          <p:cNvSpPr txBox="1"/>
          <p:nvPr/>
        </p:nvSpPr>
        <p:spPr>
          <a:xfrm>
            <a:off x="3472514" y="566692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创建图</a:t>
            </a:r>
          </a:p>
        </p:txBody>
      </p:sp>
      <p:sp>
        <p:nvSpPr>
          <p:cNvPr id="9" name="右箭头 8">
            <a:extLst>
              <a:ext uri="{FF2B5EF4-FFF2-40B4-BE49-F238E27FC236}">
                <a16:creationId xmlns:a16="http://schemas.microsoft.com/office/drawing/2014/main" id="{6126DA03-5894-1348-ABE5-EBA3051DD60B}"/>
              </a:ext>
            </a:extLst>
          </p:cNvPr>
          <p:cNvSpPr/>
          <p:nvPr/>
        </p:nvSpPr>
        <p:spPr>
          <a:xfrm>
            <a:off x="4460102" y="4318813"/>
            <a:ext cx="970670" cy="381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22B23CA-1171-B149-8CDC-762AA5FCDFE4}"/>
              </a:ext>
            </a:extLst>
          </p:cNvPr>
          <p:cNvSpPr txBox="1"/>
          <p:nvPr/>
        </p:nvSpPr>
        <p:spPr>
          <a:xfrm>
            <a:off x="6472812" y="62073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消息计算</a:t>
            </a:r>
          </a:p>
        </p:txBody>
      </p:sp>
      <p:sp>
        <p:nvSpPr>
          <p:cNvPr id="11" name="左弧形箭头 10">
            <a:extLst>
              <a:ext uri="{FF2B5EF4-FFF2-40B4-BE49-F238E27FC236}">
                <a16:creationId xmlns:a16="http://schemas.microsoft.com/office/drawing/2014/main" id="{1EB99D15-DE25-E147-9518-7FBFB395693C}"/>
              </a:ext>
            </a:extLst>
          </p:cNvPr>
          <p:cNvSpPr/>
          <p:nvPr/>
        </p:nvSpPr>
        <p:spPr>
          <a:xfrm>
            <a:off x="8334748" y="2953086"/>
            <a:ext cx="1205661" cy="325427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35336BF-4D3F-C64D-9FDC-ADEF635387C2}"/>
              </a:ext>
            </a:extLst>
          </p:cNvPr>
          <p:cNvSpPr txBox="1"/>
          <p:nvPr/>
        </p:nvSpPr>
        <p:spPr>
          <a:xfrm>
            <a:off x="8201581" y="4097059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要多少层</a:t>
            </a:r>
            <a:endParaRPr kumimoji="1" lang="en-US" altLang="zh-CN" dirty="0"/>
          </a:p>
          <a:p>
            <a:r>
              <a:rPr kumimoji="1" lang="zh-CN" altLang="en-US" dirty="0"/>
              <a:t>重复多少次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53D7FF9F-5E3C-4D4A-A828-3E25AF27F254}"/>
              </a:ext>
            </a:extLst>
          </p:cNvPr>
          <p:cNvSpPr/>
          <p:nvPr/>
        </p:nvSpPr>
        <p:spPr>
          <a:xfrm>
            <a:off x="5430772" y="2771334"/>
            <a:ext cx="4261868" cy="34149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右箭头 33">
            <a:extLst>
              <a:ext uri="{FF2B5EF4-FFF2-40B4-BE49-F238E27FC236}">
                <a16:creationId xmlns:a16="http://schemas.microsoft.com/office/drawing/2014/main" id="{96204BCA-C2A9-494B-9E3E-A185031A8790}"/>
              </a:ext>
            </a:extLst>
          </p:cNvPr>
          <p:cNvSpPr/>
          <p:nvPr/>
        </p:nvSpPr>
        <p:spPr>
          <a:xfrm>
            <a:off x="9757233" y="4318812"/>
            <a:ext cx="970670" cy="381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40B7C27-C975-084F-9D3E-7D06E920C7D8}"/>
              </a:ext>
            </a:extLst>
          </p:cNvPr>
          <p:cNvSpPr txBox="1"/>
          <p:nvPr/>
        </p:nvSpPr>
        <p:spPr>
          <a:xfrm>
            <a:off x="9692640" y="47669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输出结果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657F46D6-581D-4744-8A06-1B368CCD1220}"/>
              </a:ext>
            </a:extLst>
          </p:cNvPr>
          <p:cNvSpPr/>
          <p:nvPr/>
        </p:nvSpPr>
        <p:spPr>
          <a:xfrm>
            <a:off x="10785050" y="4186564"/>
            <a:ext cx="1242827" cy="64633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22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Graph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90595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采用递归的方法</a:t>
            </a:r>
            <a:endParaRPr kumimoji="1" lang="en-US" altLang="zh-CN" sz="40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7E6243E-C542-6346-8A02-5FFB1EBE10D3}"/>
              </a:ext>
            </a:extLst>
          </p:cNvPr>
          <p:cNvSpPr txBox="1"/>
          <p:nvPr/>
        </p:nvSpPr>
        <p:spPr>
          <a:xfrm>
            <a:off x="703423" y="1371562"/>
            <a:ext cx="679865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对函数的多次调用，上次输出作为下次输入，不就是 </a:t>
            </a:r>
            <a:r>
              <a:rPr kumimoji="1" lang="zh-CN" altLang="en-US" sz="2800" b="1" dirty="0">
                <a:solidFill>
                  <a:schemeClr val="accent6">
                    <a:lumMod val="75000"/>
                  </a:schemeClr>
                </a:solidFill>
              </a:rPr>
              <a:t>递归</a:t>
            </a:r>
            <a:r>
              <a:rPr kumimoji="1" lang="zh-CN" alt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kumimoji="1" lang="zh-CN" altLang="en-US" dirty="0"/>
              <a:t>吗？</a:t>
            </a:r>
            <a:endParaRPr kumimoji="1" lang="en-US" altLang="zh-CN" dirty="0"/>
          </a:p>
          <a:p>
            <a:r>
              <a:rPr kumimoji="1" lang="zh-CN" altLang="en-US" dirty="0"/>
              <a:t>我们采用尾递归的方式，更节约空间。</a:t>
            </a: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D6FE9926-92D2-CD4F-B28B-C581774A9BD8}"/>
              </a:ext>
            </a:extLst>
          </p:cNvPr>
          <p:cNvSpPr/>
          <p:nvPr/>
        </p:nvSpPr>
        <p:spPr>
          <a:xfrm>
            <a:off x="775584" y="2687079"/>
            <a:ext cx="2700997" cy="3080824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0306D14F-A517-CC4F-B640-569727C0811F}"/>
              </a:ext>
            </a:extLst>
          </p:cNvPr>
          <p:cNvSpPr/>
          <p:nvPr/>
        </p:nvSpPr>
        <p:spPr>
          <a:xfrm>
            <a:off x="950257" y="3288409"/>
            <a:ext cx="2351649" cy="1024596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dirty="0">
                <a:solidFill>
                  <a:schemeClr val="tx1"/>
                </a:solidFill>
              </a:rPr>
              <a:t>aggregateMessages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5E601815-CFB8-464E-BCD3-ABBE8FE9E77D}"/>
              </a:ext>
            </a:extLst>
          </p:cNvPr>
          <p:cNvSpPr/>
          <p:nvPr/>
        </p:nvSpPr>
        <p:spPr>
          <a:xfrm>
            <a:off x="950256" y="4528155"/>
            <a:ext cx="2351649" cy="1024596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dirty="0">
                <a:solidFill>
                  <a:schemeClr val="tx1"/>
                </a:solidFill>
              </a:rPr>
              <a:t>outerJoinVertices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0B5BEDE-0CC5-5D43-8126-B19F52A66407}"/>
              </a:ext>
            </a:extLst>
          </p:cNvPr>
          <p:cNvSpPr txBox="1"/>
          <p:nvPr/>
        </p:nvSpPr>
        <p:spPr>
          <a:xfrm>
            <a:off x="1298770" y="2811502"/>
            <a:ext cx="165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/>
              <a:t>nStepCalculate</a:t>
            </a:r>
            <a:endParaRPr kumimoji="1"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22B23CA-1171-B149-8CDC-762AA5FCDFE4}"/>
              </a:ext>
            </a:extLst>
          </p:cNvPr>
          <p:cNvSpPr txBox="1"/>
          <p:nvPr/>
        </p:nvSpPr>
        <p:spPr>
          <a:xfrm>
            <a:off x="2126080" y="595078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递归计算</a:t>
            </a:r>
          </a:p>
        </p:txBody>
      </p:sp>
      <p:sp>
        <p:nvSpPr>
          <p:cNvPr id="11" name="左弧形箭头 10">
            <a:extLst>
              <a:ext uri="{FF2B5EF4-FFF2-40B4-BE49-F238E27FC236}">
                <a16:creationId xmlns:a16="http://schemas.microsoft.com/office/drawing/2014/main" id="{1EB99D15-DE25-E147-9518-7FBFB395693C}"/>
              </a:ext>
            </a:extLst>
          </p:cNvPr>
          <p:cNvSpPr/>
          <p:nvPr/>
        </p:nvSpPr>
        <p:spPr>
          <a:xfrm>
            <a:off x="3549434" y="2687079"/>
            <a:ext cx="1205661" cy="325427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35336BF-4D3F-C64D-9FDC-ADEF635387C2}"/>
              </a:ext>
            </a:extLst>
          </p:cNvPr>
          <p:cNvSpPr txBox="1"/>
          <p:nvPr/>
        </p:nvSpPr>
        <p:spPr>
          <a:xfrm>
            <a:off x="3416267" y="3831052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要多少层</a:t>
            </a:r>
            <a:endParaRPr kumimoji="1" lang="en-US" altLang="zh-CN" dirty="0"/>
          </a:p>
          <a:p>
            <a:r>
              <a:rPr kumimoji="1" lang="zh-CN" altLang="en-US" dirty="0"/>
              <a:t>重复多少次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53D7FF9F-5E3C-4D4A-A828-3E25AF27F254}"/>
              </a:ext>
            </a:extLst>
          </p:cNvPr>
          <p:cNvSpPr/>
          <p:nvPr/>
        </p:nvSpPr>
        <p:spPr>
          <a:xfrm>
            <a:off x="645458" y="2505327"/>
            <a:ext cx="4261868" cy="34149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13622E8-C0CC-8C46-91F5-7D475E7ED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961" y="1989739"/>
            <a:ext cx="5691455" cy="451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099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4757347" y="2250140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5902473" y="3510578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5173140" y="5133213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770w</a:t>
            </a:r>
            <a:endParaRPr kumimoji="1" lang="zh-CN" altLang="en-US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5815926" y="4276034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8272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多边合并问题的解决办法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5881297" y="2718769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4548220" y="300140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6673105" y="290725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6398029" y="4535256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520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319914" y="350699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5048276" y="2840039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4979316" y="4165848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4734684" y="4477003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B5764AB-AEB6-FE49-8E3C-3B8D7DE990B3}"/>
              </a:ext>
            </a:extLst>
          </p:cNvPr>
          <p:cNvSpPr/>
          <p:nvPr/>
        </p:nvSpPr>
        <p:spPr>
          <a:xfrm>
            <a:off x="6720221" y="1800016"/>
            <a:ext cx="3877154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(6,baseProperties(狮驼岭集团股份有限公司,法人,0,0.0,</a:t>
            </a:r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investmentInfo(狮驼岭右护法有限公司,1.000000,125.0,6,1)))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AE654F7-CEDB-C949-AFC8-FFC2C2CDA9E1}"/>
              </a:ext>
            </a:extLst>
          </p:cNvPr>
          <p:cNvSpPr/>
          <p:nvPr/>
        </p:nvSpPr>
        <p:spPr>
          <a:xfrm>
            <a:off x="7443737" y="3506990"/>
            <a:ext cx="448109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(4,baseProperties(狮驼岭右护法有限公司,法人,0,125.0,</a:t>
            </a:r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5 -&gt; investmentInfo(狮驼岭小钻风巡山有限公司,0.675325,770.0,4,1)))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7C7379E-A0BE-EC40-BD6A-D108AA08F85A}"/>
              </a:ext>
            </a:extLst>
          </p:cNvPr>
          <p:cNvSpPr/>
          <p:nvPr/>
        </p:nvSpPr>
        <p:spPr>
          <a:xfrm>
            <a:off x="234647" y="3506990"/>
            <a:ext cx="417525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(3,baseProperties(狮驼岭左护法有限公司,法人,0,177.0,</a:t>
            </a:r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5 -&gt; investmentInfo(狮驼岭小钻风巡山有限公司,0.324675,770.0,3,1)))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150300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338260" y="255135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483386" y="381179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5754053" y="543442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770w</a:t>
            </a:r>
            <a:endParaRPr kumimoji="1" lang="zh-CN" altLang="en-US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6396839" y="4577248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2822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</a:t>
            </a:r>
            <a:r>
              <a:rPr kumimoji="1" lang="en-US" altLang="zh-CN" sz="4000" dirty="0"/>
              <a:t>Reduce</a:t>
            </a:r>
            <a:endParaRPr kumimoji="1" lang="zh-CN" altLang="en-US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6462210" y="3019983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5129133" y="330261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254018" y="320846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6978942" y="483647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520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900827" y="380820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5629189" y="3141253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5560229" y="4467062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5315597" y="477821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B5764AB-AEB6-FE49-8E3C-3B8D7DE990B3}"/>
              </a:ext>
            </a:extLst>
          </p:cNvPr>
          <p:cNvSpPr/>
          <p:nvPr/>
        </p:nvSpPr>
        <p:spPr>
          <a:xfrm>
            <a:off x="7804169" y="651974"/>
            <a:ext cx="3877154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(6,baseProperties(狮驼岭集团股份有限公司,法人,0,0.0,</a:t>
            </a:r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investmentInfo(狮驼岭右护法有限公司,1.000000,125.0,6,1)))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50C737E-0338-3E45-B92D-A6580288521D}"/>
              </a:ext>
            </a:extLst>
          </p:cNvPr>
          <p:cNvSpPr/>
          <p:nvPr/>
        </p:nvSpPr>
        <p:spPr>
          <a:xfrm>
            <a:off x="6669208" y="1661696"/>
            <a:ext cx="2519222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b="1" dirty="0">
                <a:solidFill>
                  <a:srgbClr val="FF0000"/>
                </a:solidFill>
              </a:rPr>
              <a:t>X</a:t>
            </a:r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5 -&gt; investmentInfo(狮驼岭小钻风巡山有限公司,0.324675,770.0,3,1)))</a:t>
            </a:r>
            <a:endParaRPr lang="en-US" altLang="zh-CN" sz="1050" dirty="0"/>
          </a:p>
          <a:p>
            <a:endParaRPr lang="zh-CN" altLang="en-US" sz="105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929E4B1-256A-4644-8B38-FEDBD1C528A8}"/>
              </a:ext>
            </a:extLst>
          </p:cNvPr>
          <p:cNvSpPr/>
          <p:nvPr/>
        </p:nvSpPr>
        <p:spPr>
          <a:xfrm>
            <a:off x="9407595" y="1673517"/>
            <a:ext cx="2498545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b="1" dirty="0">
                <a:solidFill>
                  <a:srgbClr val="FF0000"/>
                </a:solidFill>
              </a:rPr>
              <a:t>Y</a:t>
            </a:r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5 -&gt; investmentInfo(狮驼岭小钻风巡山有限公司,0.675325,770.0,4,1)))</a:t>
            </a:r>
            <a:endParaRPr lang="en-US" altLang="zh-CN" sz="1050" dirty="0"/>
          </a:p>
          <a:p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106823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138121" y="280234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283247" y="406278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5553914" y="568541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770w</a:t>
            </a:r>
            <a:endParaRPr kumimoji="1" lang="zh-CN" altLang="en-US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6196700" y="4828238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0957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step1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6262071" y="3270973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4928994" y="355360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053879" y="345945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6778803" y="508746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520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700688" y="405919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5429050" y="3392243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5360090" y="4718052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5115458" y="502920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5FE9289-734A-F049-AD4F-450B8AF8A21A}"/>
              </a:ext>
            </a:extLst>
          </p:cNvPr>
          <p:cNvSpPr/>
          <p:nvPr/>
        </p:nvSpPr>
        <p:spPr>
          <a:xfrm>
            <a:off x="5138121" y="167337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16" name="曲线连接符 15">
            <a:extLst>
              <a:ext uri="{FF2B5EF4-FFF2-40B4-BE49-F238E27FC236}">
                <a16:creationId xmlns:a16="http://schemas.microsoft.com/office/drawing/2014/main" id="{00949E48-624A-454F-83A9-BDC6F8B2A2C0}"/>
              </a:ext>
            </a:extLst>
          </p:cNvPr>
          <p:cNvCxnSpPr>
            <a:cxnSpLocks/>
            <a:stCxn id="15" idx="2"/>
            <a:endCxn id="26" idx="0"/>
          </p:cNvCxnSpPr>
          <p:nvPr/>
        </p:nvCxnSpPr>
        <p:spPr>
          <a:xfrm rot="5400000">
            <a:off x="5848866" y="2555209"/>
            <a:ext cx="494269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4D2DCBBA-58B9-E740-B413-CB661B91524B}"/>
              </a:ext>
            </a:extLst>
          </p:cNvPr>
          <p:cNvSpPr txBox="1"/>
          <p:nvPr/>
        </p:nvSpPr>
        <p:spPr>
          <a:xfrm>
            <a:off x="6140516" y="228957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2000</a:t>
            </a:r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67C0070-F1F3-1F43-9803-4B204F248900}"/>
              </a:ext>
            </a:extLst>
          </p:cNvPr>
          <p:cNvSpPr/>
          <p:nvPr/>
        </p:nvSpPr>
        <p:spPr>
          <a:xfrm>
            <a:off x="5153164" y="1093902"/>
            <a:ext cx="250591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6 -&gt; investmentInfo(狮驼岭集团股份有限公司,1.000000,2000.0,1,1</a:t>
            </a:r>
            <a:r>
              <a:rPr lang="en-US" altLang="zh-CN" sz="1050" dirty="0"/>
              <a:t>,false</a:t>
            </a:r>
            <a:r>
              <a:rPr lang="zh-CN" altLang="en-US" sz="1050" dirty="0"/>
              <a:t>))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90854BB-46D0-DA4C-9DA4-7B3D23E37B21}"/>
              </a:ext>
            </a:extLst>
          </p:cNvPr>
          <p:cNvSpPr/>
          <p:nvPr/>
        </p:nvSpPr>
        <p:spPr>
          <a:xfrm>
            <a:off x="7060230" y="2431031"/>
            <a:ext cx="369270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,false</a:t>
            </a:r>
            <a:r>
              <a:rPr lang="zh-CN" altLang="en-US" sz="1050" dirty="0"/>
              <a:t>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8924F13-9A40-7646-A0A2-D9865A8676CF}"/>
              </a:ext>
            </a:extLst>
          </p:cNvPr>
          <p:cNvSpPr/>
          <p:nvPr/>
        </p:nvSpPr>
        <p:spPr>
          <a:xfrm>
            <a:off x="1805088" y="4168795"/>
            <a:ext cx="28956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Map(5 -&gt; investmentInfo(狮驼岭小钻风巡山有限公司,0.324675,770.0,3,1</a:t>
            </a:r>
            <a:r>
              <a:rPr lang="en-US" altLang="zh-CN" sz="1050" dirty="0"/>
              <a:t>,false</a:t>
            </a:r>
            <a:r>
              <a:rPr lang="zh-CN" altLang="en-US" sz="1050" dirty="0"/>
              <a:t>))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9015DE2-A8C1-5E42-860C-BD2D4D9DCA30}"/>
              </a:ext>
            </a:extLst>
          </p:cNvPr>
          <p:cNvSpPr/>
          <p:nvPr/>
        </p:nvSpPr>
        <p:spPr>
          <a:xfrm>
            <a:off x="8011757" y="4168795"/>
            <a:ext cx="28956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Map(5 -&gt; investmentInfo(狮驼岭小钻风巡山有限公司,0.675325,770.0,4,1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64431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>
            <a:extLst>
              <a:ext uri="{FF2B5EF4-FFF2-40B4-BE49-F238E27FC236}">
                <a16:creationId xmlns:a16="http://schemas.microsoft.com/office/drawing/2014/main" id="{74B3D688-6BF3-0B42-971A-3759498C9080}"/>
              </a:ext>
            </a:extLst>
          </p:cNvPr>
          <p:cNvSpPr/>
          <p:nvPr/>
        </p:nvSpPr>
        <p:spPr>
          <a:xfrm>
            <a:off x="1237129" y="1796527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97B5A372-926B-5941-B813-405238599951}"/>
              </a:ext>
            </a:extLst>
          </p:cNvPr>
          <p:cNvSpPr/>
          <p:nvPr/>
        </p:nvSpPr>
        <p:spPr>
          <a:xfrm>
            <a:off x="2548665" y="179652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462550D3-2621-114E-9C2B-80D419BA11F1}"/>
              </a:ext>
            </a:extLst>
          </p:cNvPr>
          <p:cNvSpPr/>
          <p:nvPr/>
        </p:nvSpPr>
        <p:spPr>
          <a:xfrm>
            <a:off x="5171737" y="179652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19E52DDF-15B3-AC47-A38D-CA80C9BD39E6}"/>
              </a:ext>
            </a:extLst>
          </p:cNvPr>
          <p:cNvSpPr/>
          <p:nvPr/>
        </p:nvSpPr>
        <p:spPr>
          <a:xfrm>
            <a:off x="3860201" y="179652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3032759" y="294938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70FDC9CD-1DA3-324F-8F66-A32139D13A03}"/>
              </a:ext>
            </a:extLst>
          </p:cNvPr>
          <p:cNvCxnSpPr>
            <a:cxnSpLocks/>
            <a:stCxn id="2" idx="2"/>
            <a:endCxn id="26" idx="1"/>
          </p:cNvCxnSpPr>
          <p:nvPr/>
        </p:nvCxnSpPr>
        <p:spPr>
          <a:xfrm rot="16200000" flipH="1">
            <a:off x="2010335" y="2244314"/>
            <a:ext cx="835511" cy="120933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曲线连接符 6">
            <a:extLst>
              <a:ext uri="{FF2B5EF4-FFF2-40B4-BE49-F238E27FC236}">
                <a16:creationId xmlns:a16="http://schemas.microsoft.com/office/drawing/2014/main" id="{2A878FF3-4AC8-BF46-95DC-006B36D8CE25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 rot="16200000" flipH="1">
            <a:off x="3166558" y="2399626"/>
            <a:ext cx="518161" cy="58136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>
            <a:extLst>
              <a:ext uri="{FF2B5EF4-FFF2-40B4-BE49-F238E27FC236}">
                <a16:creationId xmlns:a16="http://schemas.microsoft.com/office/drawing/2014/main" id="{18477A0A-0AD7-104A-81E0-8C3CD1FDB033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5400000">
            <a:off x="3822326" y="2325220"/>
            <a:ext cx="518161" cy="7301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8DEDC670-3116-A847-96D3-DBB9B8B85A7B}"/>
              </a:ext>
            </a:extLst>
          </p:cNvPr>
          <p:cNvCxnSpPr>
            <a:cxnSpLocks/>
            <a:stCxn id="24" idx="2"/>
            <a:endCxn id="26" idx="3"/>
          </p:cNvCxnSpPr>
          <p:nvPr/>
        </p:nvCxnSpPr>
        <p:spPr>
          <a:xfrm rot="5400000">
            <a:off x="4661198" y="2169908"/>
            <a:ext cx="835512" cy="13581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3986152" y="4231341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武汉鲨鱼</a:t>
            </a:r>
          </a:p>
        </p:txBody>
      </p: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DCDEEBC9-C270-DF4F-BC23-88D488D75843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3912925" y="3387482"/>
            <a:ext cx="647252" cy="104046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82BB5223-6BB3-684C-90E0-3628991E5C8E}"/>
              </a:ext>
            </a:extLst>
          </p:cNvPr>
          <p:cNvSpPr/>
          <p:nvPr/>
        </p:nvSpPr>
        <p:spPr>
          <a:xfrm>
            <a:off x="6100479" y="2979866"/>
            <a:ext cx="1358152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武汉斗鱼</a:t>
            </a:r>
          </a:p>
        </p:txBody>
      </p: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2B098444-4AB6-F34F-935D-B7496E20163B}"/>
              </a:ext>
            </a:extLst>
          </p:cNvPr>
          <p:cNvCxnSpPr>
            <a:cxnSpLocks/>
            <a:stCxn id="38" idx="2"/>
            <a:endCxn id="33" idx="0"/>
          </p:cNvCxnSpPr>
          <p:nvPr/>
        </p:nvCxnSpPr>
        <p:spPr>
          <a:xfrm rot="5400000">
            <a:off x="5459783" y="2911569"/>
            <a:ext cx="616774" cy="202277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494381A7-C4F3-8F40-BDB6-520ED548D82E}"/>
              </a:ext>
            </a:extLst>
          </p:cNvPr>
          <p:cNvSpPr/>
          <p:nvPr/>
        </p:nvSpPr>
        <p:spPr>
          <a:xfrm>
            <a:off x="6516661" y="179652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张文明</a:t>
            </a: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B6FFB7D8-DF3A-F747-835A-B5DD0C63C270}"/>
              </a:ext>
            </a:extLst>
          </p:cNvPr>
          <p:cNvSpPr/>
          <p:nvPr/>
        </p:nvSpPr>
        <p:spPr>
          <a:xfrm>
            <a:off x="7839312" y="179652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r>
              <a:rPr kumimoji="1" lang="zh-CN" altLang="en-US" dirty="0"/>
              <a:t> 陈少杰</a:t>
            </a:r>
          </a:p>
        </p:txBody>
      </p: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156044EA-CA62-B144-AC86-9A7B6B69D67F}"/>
              </a:ext>
            </a:extLst>
          </p:cNvPr>
          <p:cNvCxnSpPr>
            <a:cxnSpLocks/>
            <a:stCxn id="41" idx="2"/>
            <a:endCxn id="38" idx="0"/>
          </p:cNvCxnSpPr>
          <p:nvPr/>
        </p:nvCxnSpPr>
        <p:spPr>
          <a:xfrm rot="5400000">
            <a:off x="6666935" y="2543847"/>
            <a:ext cx="548639" cy="32339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曲线连接符 45">
            <a:extLst>
              <a:ext uri="{FF2B5EF4-FFF2-40B4-BE49-F238E27FC236}">
                <a16:creationId xmlns:a16="http://schemas.microsoft.com/office/drawing/2014/main" id="{96C0BA7C-95A7-3D4C-AC09-45F98A8C291E}"/>
              </a:ext>
            </a:extLst>
          </p:cNvPr>
          <p:cNvCxnSpPr>
            <a:cxnSpLocks/>
            <a:stCxn id="43" idx="2"/>
            <a:endCxn id="38" idx="3"/>
          </p:cNvCxnSpPr>
          <p:nvPr/>
        </p:nvCxnSpPr>
        <p:spPr>
          <a:xfrm rot="5400000">
            <a:off x="7509123" y="2380736"/>
            <a:ext cx="865990" cy="96697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78533E90-DCC6-884B-BB72-BCF719B1E949}"/>
              </a:ext>
            </a:extLst>
          </p:cNvPr>
          <p:cNvSpPr/>
          <p:nvPr/>
        </p:nvSpPr>
        <p:spPr>
          <a:xfrm>
            <a:off x="5032784" y="5414681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11</a:t>
            </a:r>
            <a:r>
              <a:rPr kumimoji="1" lang="zh-CN" altLang="en-US" dirty="0"/>
              <a:t>深圳鲨鱼</a:t>
            </a:r>
          </a:p>
        </p:txBody>
      </p:sp>
      <p:cxnSp>
        <p:nvCxnSpPr>
          <p:cNvPr id="51" name="曲线连接符 50">
            <a:extLst>
              <a:ext uri="{FF2B5EF4-FFF2-40B4-BE49-F238E27FC236}">
                <a16:creationId xmlns:a16="http://schemas.microsoft.com/office/drawing/2014/main" id="{0F12ECF0-5133-6E40-B784-59C064CAAE8F}"/>
              </a:ext>
            </a:extLst>
          </p:cNvPr>
          <p:cNvCxnSpPr>
            <a:cxnSpLocks/>
            <a:stCxn id="33" idx="2"/>
            <a:endCxn id="50" idx="0"/>
          </p:cNvCxnSpPr>
          <p:nvPr/>
        </p:nvCxnSpPr>
        <p:spPr>
          <a:xfrm rot="16200000" flipH="1">
            <a:off x="5007235" y="4615590"/>
            <a:ext cx="548639" cy="104954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3134957" y="5414680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10</a:t>
            </a:r>
            <a:r>
              <a:rPr kumimoji="1" lang="zh-CN" altLang="en-US" dirty="0"/>
              <a:t> 霜思文化</a:t>
            </a:r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4058322" y="4716218"/>
            <a:ext cx="548638" cy="84828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10743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G08</a:t>
            </a:r>
            <a:endParaRPr kumimoji="1" lang="zh-CN" altLang="en-US" sz="4000" dirty="0"/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82B9D737-4CF3-7342-8B0D-C2D0203E0F24}"/>
              </a:ext>
            </a:extLst>
          </p:cNvPr>
          <p:cNvSpPr/>
          <p:nvPr/>
        </p:nvSpPr>
        <p:spPr>
          <a:xfrm>
            <a:off x="6298048" y="4261821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12</a:t>
            </a:r>
            <a:r>
              <a:rPr kumimoji="1" lang="zh-CN" altLang="en-US" dirty="0"/>
              <a:t> 武汉网娱</a:t>
            </a:r>
          </a:p>
        </p:txBody>
      </p:sp>
      <p:cxnSp>
        <p:nvCxnSpPr>
          <p:cNvPr id="29" name="曲线连接符 28">
            <a:extLst>
              <a:ext uri="{FF2B5EF4-FFF2-40B4-BE49-F238E27FC236}">
                <a16:creationId xmlns:a16="http://schemas.microsoft.com/office/drawing/2014/main" id="{D6DF2D63-102A-5E43-84CE-026F864BA4D9}"/>
              </a:ext>
            </a:extLst>
          </p:cNvPr>
          <p:cNvCxnSpPr>
            <a:cxnSpLocks/>
            <a:stCxn id="38" idx="2"/>
            <a:endCxn id="28" idx="0"/>
          </p:cNvCxnSpPr>
          <p:nvPr/>
        </p:nvCxnSpPr>
        <p:spPr>
          <a:xfrm rot="16200000" flipH="1">
            <a:off x="6600490" y="3793631"/>
            <a:ext cx="647254" cy="28912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C30A5D9E-4904-F347-A89D-E45DA017906A}"/>
              </a:ext>
            </a:extLst>
          </p:cNvPr>
          <p:cNvSpPr/>
          <p:nvPr/>
        </p:nvSpPr>
        <p:spPr>
          <a:xfrm>
            <a:off x="8055118" y="4267196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13</a:t>
            </a:r>
            <a:r>
              <a:rPr kumimoji="1" lang="zh-CN" altLang="en-US" dirty="0"/>
              <a:t> 长沙王猴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877BC279-BAFA-4E44-944A-7CAFDD358214}"/>
              </a:ext>
            </a:extLst>
          </p:cNvPr>
          <p:cNvCxnSpPr>
            <a:cxnSpLocks/>
            <a:stCxn id="38" idx="2"/>
            <a:endCxn id="40" idx="0"/>
          </p:cNvCxnSpPr>
          <p:nvPr/>
        </p:nvCxnSpPr>
        <p:spPr>
          <a:xfrm rot="16200000" flipH="1">
            <a:off x="7476338" y="2917783"/>
            <a:ext cx="652629" cy="204619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F56D71D9-F328-F44D-91D8-3EF9C9C1F793}"/>
              </a:ext>
            </a:extLst>
          </p:cNvPr>
          <p:cNvSpPr/>
          <p:nvPr/>
        </p:nvSpPr>
        <p:spPr>
          <a:xfrm>
            <a:off x="10520116" y="1791144"/>
            <a:ext cx="130042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15</a:t>
            </a:r>
            <a:r>
              <a:rPr lang="zh-CN" altLang="en-US" dirty="0"/>
              <a:t>熊智蓁</a:t>
            </a:r>
            <a:endParaRPr kumimoji="1" lang="zh-CN" altLang="en-US" dirty="0"/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B9BFE56D-4CA8-2A40-89E7-6DB45B3F800A}"/>
              </a:ext>
            </a:extLst>
          </p:cNvPr>
          <p:cNvSpPr/>
          <p:nvPr/>
        </p:nvSpPr>
        <p:spPr>
          <a:xfrm>
            <a:off x="9133546" y="1791143"/>
            <a:ext cx="130042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14</a:t>
            </a:r>
            <a:r>
              <a:rPr lang="zh-CN" altLang="en-US" dirty="0"/>
              <a:t>段东杰</a:t>
            </a:r>
            <a:endParaRPr kumimoji="1" lang="zh-CN" altLang="en-US" dirty="0"/>
          </a:p>
        </p:txBody>
      </p:sp>
      <p:cxnSp>
        <p:nvCxnSpPr>
          <p:cNvPr id="52" name="曲线连接符 51">
            <a:extLst>
              <a:ext uri="{FF2B5EF4-FFF2-40B4-BE49-F238E27FC236}">
                <a16:creationId xmlns:a16="http://schemas.microsoft.com/office/drawing/2014/main" id="{E87DE746-34EF-5F4D-AFAA-27AE9D90DBA5}"/>
              </a:ext>
            </a:extLst>
          </p:cNvPr>
          <p:cNvCxnSpPr>
            <a:cxnSpLocks/>
            <a:stCxn id="48" idx="2"/>
            <a:endCxn id="40" idx="3"/>
          </p:cNvCxnSpPr>
          <p:nvPr/>
        </p:nvCxnSpPr>
        <p:spPr>
          <a:xfrm rot="5400000">
            <a:off x="8610719" y="3411508"/>
            <a:ext cx="2158703" cy="1873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曲线连接符 54">
            <a:extLst>
              <a:ext uri="{FF2B5EF4-FFF2-40B4-BE49-F238E27FC236}">
                <a16:creationId xmlns:a16="http://schemas.microsoft.com/office/drawing/2014/main" id="{EB3506BB-7188-FF45-98B1-06E9B509D66B}"/>
              </a:ext>
            </a:extLst>
          </p:cNvPr>
          <p:cNvCxnSpPr>
            <a:cxnSpLocks/>
            <a:stCxn id="47" idx="2"/>
            <a:endCxn id="40" idx="3"/>
          </p:cNvCxnSpPr>
          <p:nvPr/>
        </p:nvCxnSpPr>
        <p:spPr>
          <a:xfrm rot="5400000">
            <a:off x="9304004" y="2718224"/>
            <a:ext cx="2158702" cy="157394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6067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138121" y="280234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283247" y="406278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4788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step2.1</a:t>
            </a:r>
          </a:p>
          <a:p>
            <a:r>
              <a:rPr kumimoji="1" lang="zh-CN" altLang="en-US" sz="4000" dirty="0"/>
              <a:t>只看一条边</a:t>
            </a:r>
            <a:r>
              <a:rPr kumimoji="1" lang="en-US" altLang="zh-CN" sz="4000" dirty="0"/>
              <a:t>-sendMsg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6262071" y="3270973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053879" y="345945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90854BB-46D0-DA4C-9DA4-7B3D23E37B21}"/>
              </a:ext>
            </a:extLst>
          </p:cNvPr>
          <p:cNvSpPr/>
          <p:nvPr/>
        </p:nvSpPr>
        <p:spPr>
          <a:xfrm>
            <a:off x="7060230" y="2431031"/>
            <a:ext cx="369270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,false</a:t>
            </a:r>
            <a:r>
              <a:rPr lang="zh-CN" altLang="en-US" sz="1050" dirty="0"/>
              <a:t>))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9015DE2-A8C1-5E42-860C-BD2D4D9DCA30}"/>
              </a:ext>
            </a:extLst>
          </p:cNvPr>
          <p:cNvSpPr/>
          <p:nvPr/>
        </p:nvSpPr>
        <p:spPr>
          <a:xfrm>
            <a:off x="8011757" y="4168795"/>
            <a:ext cx="28956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Map(5 -&gt; investmentInfo(狮驼岭小钻风巡山有限公司,0.675325,770.0,4,1</a:t>
            </a:r>
            <a:r>
              <a:rPr lang="en-US" altLang="zh-CN" sz="1050" dirty="0"/>
              <a:t>,false</a:t>
            </a:r>
            <a:r>
              <a:rPr lang="zh-CN" altLang="en-US" sz="105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722314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131771" y="2053318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283247" y="406278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4788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step2.2</a:t>
            </a:r>
          </a:p>
          <a:p>
            <a:r>
              <a:rPr kumimoji="1" lang="zh-CN" altLang="en-US" sz="4000" dirty="0"/>
              <a:t>只看一条边</a:t>
            </a:r>
            <a:r>
              <a:rPr kumimoji="1" lang="en-US" altLang="zh-CN" sz="4000" dirty="0"/>
              <a:t>-sendMsg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5884383" y="2893285"/>
            <a:ext cx="1374763" cy="96422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053879" y="345945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90854BB-46D0-DA4C-9DA4-7B3D23E37B21}"/>
              </a:ext>
            </a:extLst>
          </p:cNvPr>
          <p:cNvSpPr/>
          <p:nvPr/>
        </p:nvSpPr>
        <p:spPr>
          <a:xfrm>
            <a:off x="7328954" y="1787901"/>
            <a:ext cx="369270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9015DE2-A8C1-5E42-860C-BD2D4D9DCA30}"/>
              </a:ext>
            </a:extLst>
          </p:cNvPr>
          <p:cNvSpPr/>
          <p:nvPr/>
        </p:nvSpPr>
        <p:spPr>
          <a:xfrm>
            <a:off x="8011757" y="4168795"/>
            <a:ext cx="28956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Map(5 -&gt; investmentInfo(狮驼岭小钻风巡山有限公司,0.675325,770.0,4,1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B50E6A4-29DE-A04D-A28D-58F67B1205B6}"/>
              </a:ext>
            </a:extLst>
          </p:cNvPr>
          <p:cNvSpPr txBox="1"/>
          <p:nvPr/>
        </p:nvSpPr>
        <p:spPr>
          <a:xfrm>
            <a:off x="1332853" y="4908938"/>
            <a:ext cx="49503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此时已经计算完毕</a:t>
            </a:r>
            <a:endParaRPr kumimoji="1" lang="en-US" altLang="zh-CN" dirty="0"/>
          </a:p>
          <a:p>
            <a:r>
              <a:rPr kumimoji="1" lang="zh-CN" altLang="en-US" dirty="0"/>
              <a:t>狮驼岭对小钻风的持股，存在</a:t>
            </a:r>
            <a:r>
              <a:rPr kumimoji="1" lang="en-US" altLang="zh-CN" dirty="0" err="1"/>
              <a:t>invsetmentMap</a:t>
            </a:r>
            <a:r>
              <a:rPr kumimoji="1" lang="zh-CN" altLang="en-US" dirty="0"/>
              <a:t>中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4908E04-A810-1347-800B-F31C7ADC719D}"/>
              </a:ext>
            </a:extLst>
          </p:cNvPr>
          <p:cNvSpPr/>
          <p:nvPr/>
        </p:nvSpPr>
        <p:spPr>
          <a:xfrm>
            <a:off x="8011757" y="4950181"/>
            <a:ext cx="289560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dirty="0">
                <a:solidFill>
                  <a:srgbClr val="FF0000"/>
                </a:solidFill>
              </a:rPr>
              <a:t>val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r>
              <a:rPr lang="en-US" altLang="zh-CN" sz="1050" dirty="0" err="1">
                <a:solidFill>
                  <a:srgbClr val="FF0000"/>
                </a:solidFill>
              </a:rPr>
              <a:t>investmentMap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r>
              <a:rPr lang="en-US" altLang="zh-CN" sz="1050" dirty="0">
                <a:solidFill>
                  <a:srgbClr val="FF0000"/>
                </a:solidFill>
              </a:rPr>
              <a:t>=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endParaRPr lang="en-US" altLang="zh-CN" sz="1050" dirty="0">
              <a:solidFill>
                <a:srgbClr val="FF0000"/>
              </a:solidFill>
            </a:endParaRPr>
          </a:p>
          <a:p>
            <a:r>
              <a:rPr lang="zh-CN" altLang="en-US" sz="1050" dirty="0">
                <a:solidFill>
                  <a:srgbClr val="FF0000"/>
                </a:solidFill>
              </a:rPr>
              <a:t>Map(5 -&gt; investmentInfo(狮驼岭小钻风巡山有限公司,0.675325,770.0,</a:t>
            </a:r>
            <a:r>
              <a:rPr lang="en-US" altLang="zh-CN" sz="1050" dirty="0">
                <a:solidFill>
                  <a:srgbClr val="FF0000"/>
                </a:solidFill>
              </a:rPr>
              <a:t>6</a:t>
            </a:r>
            <a:r>
              <a:rPr lang="zh-CN" altLang="en-US" sz="1050" dirty="0">
                <a:solidFill>
                  <a:srgbClr val="FF0000"/>
                </a:solidFill>
              </a:rPr>
              <a:t>,</a:t>
            </a:r>
            <a:r>
              <a:rPr lang="en-US" altLang="zh-CN" sz="1050" dirty="0">
                <a:solidFill>
                  <a:srgbClr val="FF0000"/>
                </a:solidFill>
              </a:rPr>
              <a:t>2 ,false</a:t>
            </a:r>
            <a:r>
              <a:rPr lang="zh-CN" altLang="en-US" sz="1050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682210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2043131" y="2540998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3188257" y="5156913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4788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step2.3</a:t>
            </a:r>
          </a:p>
          <a:p>
            <a:r>
              <a:rPr kumimoji="1" lang="zh-CN" altLang="en-US" sz="4000" dirty="0"/>
              <a:t>只看一条边</a:t>
            </a:r>
            <a:r>
              <a:rPr kumimoji="1" lang="en-US" altLang="zh-CN" sz="4000" dirty="0"/>
              <a:t>-sendMsg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2489342" y="3687366"/>
            <a:ext cx="1981214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3824526" y="4330215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90854BB-46D0-DA4C-9DA4-7B3D23E37B21}"/>
              </a:ext>
            </a:extLst>
          </p:cNvPr>
          <p:cNvSpPr/>
          <p:nvPr/>
        </p:nvSpPr>
        <p:spPr>
          <a:xfrm>
            <a:off x="4240314" y="1993079"/>
            <a:ext cx="301392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  <a:r>
              <a:rPr lang="en-US" altLang="zh-CN" sz="1050" dirty="0"/>
              <a:t>.</a:t>
            </a:r>
          </a:p>
          <a:p>
            <a:r>
              <a:rPr lang="zh-CN" altLang="en-US" sz="1050" dirty="0">
                <a:solidFill>
                  <a:srgbClr val="FF0000"/>
                </a:solidFill>
              </a:rPr>
              <a:t>(5 -&gt; investmentInfo(狮驼岭小钻风巡山有限公司,0.675325,770.0,</a:t>
            </a:r>
            <a:r>
              <a:rPr lang="en-US" altLang="zh-CN" sz="1050" dirty="0">
                <a:solidFill>
                  <a:srgbClr val="FF0000"/>
                </a:solidFill>
              </a:rPr>
              <a:t>6</a:t>
            </a:r>
            <a:r>
              <a:rPr lang="zh-CN" altLang="en-US" sz="1050" dirty="0">
                <a:solidFill>
                  <a:srgbClr val="FF0000"/>
                </a:solidFill>
              </a:rPr>
              <a:t>,</a:t>
            </a:r>
            <a:r>
              <a:rPr lang="en-US" altLang="zh-CN" sz="1050" dirty="0">
                <a:solidFill>
                  <a:srgbClr val="FF0000"/>
                </a:solidFill>
              </a:rPr>
              <a:t>2,</a:t>
            </a:r>
            <a:r>
              <a:rPr lang="en-US" altLang="zh-CN" sz="1600" dirty="0">
                <a:solidFill>
                  <a:srgbClr val="FF0000"/>
                </a:solidFill>
              </a:rPr>
              <a:t>true</a:t>
            </a:r>
            <a:r>
              <a:rPr lang="zh-CN" altLang="en-US" sz="1050" dirty="0">
                <a:solidFill>
                  <a:srgbClr val="FF0000"/>
                </a:solidFill>
              </a:rPr>
              <a:t>)</a:t>
            </a:r>
            <a:endParaRPr lang="en-US" altLang="zh-CN" sz="1050" dirty="0">
              <a:solidFill>
                <a:srgbClr val="FF0000"/>
              </a:solidFill>
            </a:endParaRPr>
          </a:p>
          <a:p>
            <a:r>
              <a:rPr lang="zh-CN" altLang="en-US" sz="1050" dirty="0"/>
              <a:t>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9015DE2-A8C1-5E42-860C-BD2D4D9DCA30}"/>
              </a:ext>
            </a:extLst>
          </p:cNvPr>
          <p:cNvSpPr/>
          <p:nvPr/>
        </p:nvSpPr>
        <p:spPr>
          <a:xfrm>
            <a:off x="4923117" y="4656475"/>
            <a:ext cx="28956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strike="sngStrike" dirty="0"/>
              <a:t>Map(5 -&gt; investmentInfo(狮驼岭小钻风巡山有限公司,0.675325,770.0,4,1</a:t>
            </a:r>
            <a:r>
              <a:rPr lang="en-US" altLang="zh-CN" sz="1050" strike="sngStrike" dirty="0"/>
              <a:t>,false</a:t>
            </a:r>
            <a:r>
              <a:rPr lang="zh-CN" altLang="en-US" sz="1050" strike="sngStrike" dirty="0"/>
              <a:t>)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B50E6A4-29DE-A04D-A28D-58F67B1205B6}"/>
              </a:ext>
            </a:extLst>
          </p:cNvPr>
          <p:cNvSpPr txBox="1"/>
          <p:nvPr/>
        </p:nvSpPr>
        <p:spPr>
          <a:xfrm>
            <a:off x="8431922" y="3314552"/>
            <a:ext cx="230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合并发送，同时将 </a:t>
            </a:r>
            <a:r>
              <a:rPr kumimoji="1" lang="en-US" altLang="zh-CN" dirty="0" err="1"/>
              <a:t>investmentMap</a:t>
            </a:r>
            <a:r>
              <a:rPr kumimoji="1" lang="zh-CN" altLang="en-US" dirty="0"/>
              <a:t> 中</a:t>
            </a:r>
            <a:endParaRPr kumimoji="1" lang="en-US" altLang="zh-CN" dirty="0"/>
          </a:p>
          <a:p>
            <a:r>
              <a:rPr kumimoji="1" lang="en-US" altLang="zh-CN" dirty="0" err="1"/>
              <a:t>addSign</a:t>
            </a:r>
            <a:r>
              <a:rPr kumimoji="1" lang="zh-CN" altLang="en-US" dirty="0"/>
              <a:t> 改为 </a:t>
            </a:r>
            <a:r>
              <a:rPr kumimoji="1" lang="en-US" altLang="zh-CN" b="1" dirty="0">
                <a:solidFill>
                  <a:srgbClr val="FF0000"/>
                </a:solidFill>
              </a:rPr>
              <a:t>true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E2933CF-9980-9542-8837-276ACA9CB3C7}"/>
              </a:ext>
            </a:extLst>
          </p:cNvPr>
          <p:cNvSpPr/>
          <p:nvPr/>
        </p:nvSpPr>
        <p:spPr>
          <a:xfrm>
            <a:off x="4896584" y="5205582"/>
            <a:ext cx="3170455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dirty="0">
                <a:solidFill>
                  <a:srgbClr val="FF0000"/>
                </a:solidFill>
              </a:rPr>
              <a:t>val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r>
              <a:rPr lang="en-US" altLang="zh-CN" sz="1050" dirty="0" err="1">
                <a:solidFill>
                  <a:srgbClr val="FF0000"/>
                </a:solidFill>
              </a:rPr>
              <a:t>investmentMap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r>
              <a:rPr lang="en-US" altLang="zh-CN" sz="1050" dirty="0">
                <a:solidFill>
                  <a:srgbClr val="FF0000"/>
                </a:solidFill>
              </a:rPr>
              <a:t>=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endParaRPr lang="en-US" altLang="zh-CN" sz="1050" dirty="0">
              <a:solidFill>
                <a:srgbClr val="FF0000"/>
              </a:solidFill>
            </a:endParaRPr>
          </a:p>
          <a:p>
            <a:r>
              <a:rPr lang="zh-CN" altLang="en-US" sz="1050" dirty="0">
                <a:solidFill>
                  <a:srgbClr val="FF0000"/>
                </a:solidFill>
              </a:rPr>
              <a:t>Map(5 -&gt; investmentInfo(狮驼岭小钻风巡山有限公司,0.675325,770.0,</a:t>
            </a:r>
            <a:r>
              <a:rPr lang="en-US" altLang="zh-CN" sz="1050" dirty="0">
                <a:solidFill>
                  <a:srgbClr val="FF0000"/>
                </a:solidFill>
              </a:rPr>
              <a:t>6</a:t>
            </a:r>
            <a:r>
              <a:rPr lang="zh-CN" altLang="en-US" sz="1050" dirty="0">
                <a:solidFill>
                  <a:srgbClr val="FF0000"/>
                </a:solidFill>
              </a:rPr>
              <a:t>,</a:t>
            </a:r>
            <a:r>
              <a:rPr lang="en-US" altLang="zh-CN" sz="1050" dirty="0">
                <a:solidFill>
                  <a:srgbClr val="FF0000"/>
                </a:solidFill>
              </a:rPr>
              <a:t>2 ,</a:t>
            </a:r>
            <a:r>
              <a:rPr lang="en-US" altLang="zh-CN" sz="1600" dirty="0">
                <a:solidFill>
                  <a:srgbClr val="FF0000"/>
                </a:solidFill>
              </a:rPr>
              <a:t>false</a:t>
            </a:r>
            <a:r>
              <a:rPr lang="zh-CN" altLang="en-US" sz="1050" dirty="0">
                <a:solidFill>
                  <a:srgbClr val="FF0000"/>
                </a:solidFill>
              </a:rPr>
              <a:t>)</a:t>
            </a:r>
          </a:p>
        </p:txBody>
      </p:sp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78D51B1B-31CE-2443-AF3D-4447342275BC}"/>
              </a:ext>
            </a:extLst>
          </p:cNvPr>
          <p:cNvCxnSpPr>
            <a:cxnSpLocks/>
            <a:stCxn id="11" idx="3"/>
            <a:endCxn id="6" idx="3"/>
          </p:cNvCxnSpPr>
          <p:nvPr/>
        </p:nvCxnSpPr>
        <p:spPr>
          <a:xfrm flipH="1" flipV="1">
            <a:off x="7254240" y="2808687"/>
            <a:ext cx="812799" cy="2727755"/>
          </a:xfrm>
          <a:prstGeom prst="curvedConnector3">
            <a:avLst>
              <a:gd name="adj1" fmla="val -28125"/>
            </a:avLst>
          </a:prstGeom>
          <a:ln w="34925">
            <a:solidFill>
              <a:srgbClr val="FFC000"/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80737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7187029" y="3612766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8332155" y="5505368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47887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step2.4</a:t>
            </a:r>
          </a:p>
          <a:p>
            <a:r>
              <a:rPr kumimoji="1" lang="zh-CN" altLang="en-US" sz="4000" dirty="0"/>
              <a:t>只看一条边</a:t>
            </a:r>
            <a:r>
              <a:rPr kumimoji="1" lang="en-US" altLang="zh-CN" sz="4000" dirty="0"/>
              <a:t>-mergeMsg</a:t>
            </a:r>
          </a:p>
          <a:p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7994897" y="4397477"/>
            <a:ext cx="1257901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6911952" y="5035183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9102786" y="5057681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6749596" y="550178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7161876" y="4518747"/>
            <a:ext cx="1254313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F90854BB-46D0-DA4C-9DA4-7B3D23E37B21}"/>
              </a:ext>
            </a:extLst>
          </p:cNvPr>
          <p:cNvSpPr/>
          <p:nvPr/>
        </p:nvSpPr>
        <p:spPr>
          <a:xfrm>
            <a:off x="8787291" y="3116540"/>
            <a:ext cx="290848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rgbClr val="0070C0"/>
                </a:solidFill>
              </a:rPr>
              <a:t>(5 -&gt; investmentInfo(狮驼岭小钻风巡山有限公司,0.324675,770.0,</a:t>
            </a:r>
            <a:r>
              <a:rPr lang="en-US" altLang="zh-CN" sz="1050" dirty="0">
                <a:solidFill>
                  <a:srgbClr val="0070C0"/>
                </a:solidFill>
              </a:rPr>
              <a:t>6</a:t>
            </a:r>
            <a:r>
              <a:rPr lang="zh-CN" altLang="en-US" sz="1050" dirty="0">
                <a:solidFill>
                  <a:srgbClr val="0070C0"/>
                </a:solidFill>
              </a:rPr>
              <a:t>,</a:t>
            </a:r>
            <a:r>
              <a:rPr lang="en-US" altLang="zh-CN" sz="1050" dirty="0">
                <a:solidFill>
                  <a:srgbClr val="0070C0"/>
                </a:solidFill>
              </a:rPr>
              <a:t>2</a:t>
            </a:r>
            <a:r>
              <a:rPr lang="en-US" altLang="zh-CN" sz="1050" dirty="0"/>
              <a:t> ,</a:t>
            </a:r>
            <a:r>
              <a:rPr lang="en-US" altLang="zh-CN" sz="1050" b="1" dirty="0">
                <a:solidFill>
                  <a:srgbClr val="0070C0"/>
                </a:solidFill>
              </a:rPr>
              <a:t>true</a:t>
            </a:r>
            <a:r>
              <a:rPr lang="zh-CN" altLang="en-US" sz="1050" dirty="0">
                <a:solidFill>
                  <a:srgbClr val="0070C0"/>
                </a:solidFill>
              </a:rPr>
              <a:t>))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7CF9FA6-F265-F94D-9159-FBB1A645A155}"/>
              </a:ext>
            </a:extLst>
          </p:cNvPr>
          <p:cNvSpPr/>
          <p:nvPr/>
        </p:nvSpPr>
        <p:spPr>
          <a:xfrm>
            <a:off x="5271454" y="2327639"/>
            <a:ext cx="6739636" cy="2244785"/>
          </a:xfrm>
          <a:prstGeom prst="rect">
            <a:avLst/>
          </a:prstGeom>
          <a:noFill/>
          <a:ln w="41275">
            <a:solidFill>
              <a:schemeClr val="accent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8985CE4-D180-D14C-B586-9C7F19364627}"/>
              </a:ext>
            </a:extLst>
          </p:cNvPr>
          <p:cNvSpPr txBox="1"/>
          <p:nvPr/>
        </p:nvSpPr>
        <p:spPr>
          <a:xfrm>
            <a:off x="180910" y="2499899"/>
            <a:ext cx="4804520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/>
              <a:t>注意，从</a:t>
            </a:r>
            <a:r>
              <a:rPr kumimoji="1" lang="zh-CN" altLang="en-US" sz="1400" dirty="0">
                <a:solidFill>
                  <a:srgbClr val="0070C0"/>
                </a:solidFill>
              </a:rPr>
              <a:t>左护法</a:t>
            </a:r>
            <a:r>
              <a:rPr kumimoji="1" lang="zh-CN" altLang="en-US" sz="1400" dirty="0"/>
              <a:t>和</a:t>
            </a:r>
            <a:r>
              <a:rPr kumimoji="1" lang="zh-CN" altLang="en-US" sz="1400" dirty="0">
                <a:solidFill>
                  <a:srgbClr val="FF0000"/>
                </a:solidFill>
              </a:rPr>
              <a:t>右护法</a:t>
            </a:r>
            <a:r>
              <a:rPr kumimoji="1" lang="zh-CN" altLang="en-US" sz="1400" dirty="0"/>
              <a:t>传到</a:t>
            </a:r>
            <a:endParaRPr kumimoji="1" lang="en-US" altLang="zh-CN" sz="1400" dirty="0"/>
          </a:p>
          <a:p>
            <a:r>
              <a:rPr kumimoji="1" lang="zh-CN" altLang="en-US" sz="1400" dirty="0"/>
              <a:t>狮驼岭等待</a:t>
            </a:r>
            <a:r>
              <a:rPr kumimoji="1" lang="en-US" altLang="zh-CN" sz="1400" dirty="0"/>
              <a:t>Merge</a:t>
            </a:r>
            <a:r>
              <a:rPr kumimoji="1" lang="zh-CN" altLang="en-US" sz="1400" dirty="0"/>
              <a:t>的</a:t>
            </a:r>
            <a:r>
              <a:rPr kumimoji="1" lang="en-US" altLang="zh-CN" sz="1400" dirty="0"/>
              <a:t>Map</a:t>
            </a:r>
            <a:r>
              <a:rPr kumimoji="1" lang="zh-CN" altLang="en-US" sz="1400" dirty="0"/>
              <a:t>，还有很多问题。</a:t>
            </a:r>
            <a:endParaRPr kumimoji="1" lang="en-US" altLang="zh-CN" sz="1400" dirty="0"/>
          </a:p>
          <a:p>
            <a:endParaRPr kumimoji="1" lang="en-US" altLang="zh-CN" sz="1400" dirty="0"/>
          </a:p>
          <a:p>
            <a:r>
              <a:rPr kumimoji="1" lang="zh-CN" altLang="en-US" sz="1400" dirty="0"/>
              <a:t>我们期望的是红色和蓝色相加，而其他不变。</a:t>
            </a:r>
            <a:endParaRPr kumimoji="1" lang="en-US" altLang="zh-CN" sz="1400" dirty="0"/>
          </a:p>
          <a:p>
            <a:r>
              <a:rPr kumimoji="1" lang="zh-CN" altLang="en-US" sz="1400" dirty="0"/>
              <a:t>实际上：</a:t>
            </a:r>
            <a:endParaRPr kumimoji="1" lang="en-US" altLang="zh-CN" sz="1400" dirty="0"/>
          </a:p>
          <a:p>
            <a:pPr marL="342900" indent="-342900">
              <a:buAutoNum type="arabicPeriod"/>
            </a:pPr>
            <a:r>
              <a:rPr kumimoji="1" lang="zh-CN" altLang="en-US" sz="1400" dirty="0"/>
              <a:t>直接 </a:t>
            </a:r>
            <a:r>
              <a:rPr kumimoji="1" lang="en-US" altLang="zh-CN" sz="1400" dirty="0"/>
              <a:t>++</a:t>
            </a:r>
            <a:r>
              <a:rPr kumimoji="1" lang="zh-CN" altLang="en-US" sz="1400" dirty="0"/>
              <a:t> 会少算狮驼岭小钻风的投资份额</a:t>
            </a:r>
            <a:endParaRPr kumimoji="1" lang="en-US" altLang="zh-CN" sz="1400" dirty="0"/>
          </a:p>
          <a:p>
            <a:pPr marL="342900" indent="-342900">
              <a:buAutoNum type="arabicPeriod"/>
            </a:pPr>
            <a:r>
              <a:rPr kumimoji="1" lang="zh-CN" altLang="en-US" sz="1400" dirty="0"/>
              <a:t>同</a:t>
            </a:r>
            <a:r>
              <a:rPr kumimoji="1" lang="en-US" altLang="zh-CN" sz="1400" dirty="0"/>
              <a:t>Key</a:t>
            </a:r>
            <a:r>
              <a:rPr kumimoji="1" lang="zh-CN" altLang="en-US" sz="1400" dirty="0"/>
              <a:t>相加又会多算狮驼岭对左右护法的份额，</a:t>
            </a:r>
            <a:endParaRPr kumimoji="1" lang="en-US" altLang="zh-CN" sz="1400" dirty="0"/>
          </a:p>
          <a:p>
            <a:r>
              <a:rPr kumimoji="1" lang="zh-CN" altLang="en-US" sz="1400" dirty="0"/>
              <a:t>导致投资比例超过</a:t>
            </a:r>
            <a:r>
              <a:rPr kumimoji="1" lang="en-US" altLang="zh-CN" sz="1400" dirty="0"/>
              <a:t>100%</a:t>
            </a:r>
          </a:p>
          <a:p>
            <a:endParaRPr kumimoji="1" lang="en-US" altLang="zh-CN" sz="1400" dirty="0"/>
          </a:p>
          <a:p>
            <a:r>
              <a:rPr kumimoji="1" lang="zh-CN" altLang="en-US" sz="1400" dirty="0"/>
              <a:t>解决办法：之前在 </a:t>
            </a:r>
            <a:r>
              <a:rPr kumimoji="1" lang="en-US" altLang="zh-CN" sz="1400" dirty="0" err="1"/>
              <a:t>investmentInfo</a:t>
            </a:r>
            <a:r>
              <a:rPr kumimoji="1" lang="zh-CN" altLang="en-US" sz="1400" dirty="0"/>
              <a:t> 里面加了一个 </a:t>
            </a:r>
            <a:r>
              <a:rPr kumimoji="1" lang="en-US" altLang="zh-CN" sz="1400" dirty="0" err="1"/>
              <a:t>addSign</a:t>
            </a:r>
            <a:r>
              <a:rPr kumimoji="1" lang="zh-CN" altLang="en-US" sz="1400" dirty="0"/>
              <a:t>，</a:t>
            </a:r>
            <a:endParaRPr kumimoji="1" lang="en-US" altLang="zh-CN" sz="1400" dirty="0"/>
          </a:p>
          <a:p>
            <a:r>
              <a:rPr kumimoji="1" lang="zh-CN" altLang="en-US" sz="1400" dirty="0"/>
              <a:t>只有这个为 </a:t>
            </a:r>
            <a:r>
              <a:rPr kumimoji="1" lang="en-US" altLang="zh-CN" sz="1400" dirty="0"/>
              <a:t>true</a:t>
            </a:r>
            <a:r>
              <a:rPr kumimoji="1" lang="zh-CN" altLang="en-US" sz="1400" dirty="0"/>
              <a:t> 的时候才对比例相加。</a:t>
            </a:r>
            <a:endParaRPr kumimoji="1" lang="en-US" altLang="zh-CN" sz="1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2B30513-4AEC-AC48-84B6-0C1379943104}"/>
              </a:ext>
            </a:extLst>
          </p:cNvPr>
          <p:cNvSpPr/>
          <p:nvPr/>
        </p:nvSpPr>
        <p:spPr>
          <a:xfrm>
            <a:off x="5271454" y="2978065"/>
            <a:ext cx="2908489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>
                <a:solidFill>
                  <a:srgbClr val="FF0000"/>
                </a:solidFill>
              </a:rPr>
              <a:t>(5 -&gt; investmentInfo(狮驼岭小钻风巡山有限公司,0.675325,770.0,</a:t>
            </a:r>
            <a:r>
              <a:rPr lang="en-US" altLang="zh-CN" sz="1050" dirty="0">
                <a:solidFill>
                  <a:srgbClr val="FF0000"/>
                </a:solidFill>
              </a:rPr>
              <a:t>6</a:t>
            </a:r>
            <a:r>
              <a:rPr lang="zh-CN" altLang="en-US" sz="1050" dirty="0">
                <a:solidFill>
                  <a:srgbClr val="FF0000"/>
                </a:solidFill>
              </a:rPr>
              <a:t>,</a:t>
            </a:r>
            <a:r>
              <a:rPr lang="en-US" altLang="zh-CN" sz="1050" dirty="0">
                <a:solidFill>
                  <a:srgbClr val="FF0000"/>
                </a:solidFill>
              </a:rPr>
              <a:t>2 ,</a:t>
            </a:r>
            <a:r>
              <a:rPr lang="en-US" altLang="zh-CN" sz="1050" b="1" dirty="0">
                <a:solidFill>
                  <a:srgbClr val="FF0000"/>
                </a:solidFill>
              </a:rPr>
              <a:t>true</a:t>
            </a:r>
            <a:r>
              <a:rPr lang="zh-CN" altLang="en-US" sz="1050" dirty="0">
                <a:solidFill>
                  <a:srgbClr val="FF0000"/>
                </a:solidFill>
              </a:rPr>
              <a:t>)</a:t>
            </a:r>
            <a:r>
              <a:rPr lang="en-US" altLang="zh-CN" sz="1050" dirty="0">
                <a:solidFill>
                  <a:srgbClr val="FF0000"/>
                </a:solidFill>
              </a:rPr>
              <a:t>)</a:t>
            </a:r>
            <a:endParaRPr lang="zh-CN" altLang="en-US" sz="1050" dirty="0">
              <a:solidFill>
                <a:srgbClr val="FF0000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2018114-0A2F-7745-B953-9A4FE67E1FF5}"/>
              </a:ext>
            </a:extLst>
          </p:cNvPr>
          <p:cNvSpPr/>
          <p:nvPr/>
        </p:nvSpPr>
        <p:spPr>
          <a:xfrm>
            <a:off x="6334787" y="2040787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  <a:r>
              <a:rPr lang="en-US" altLang="zh-CN" sz="1050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1229630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>
            <a:extLst>
              <a:ext uri="{FF2B5EF4-FFF2-40B4-BE49-F238E27FC236}">
                <a16:creationId xmlns:a16="http://schemas.microsoft.com/office/drawing/2014/main" id="{74B3D688-6BF3-0B42-971A-3759498C9080}"/>
              </a:ext>
            </a:extLst>
          </p:cNvPr>
          <p:cNvSpPr/>
          <p:nvPr/>
        </p:nvSpPr>
        <p:spPr>
          <a:xfrm>
            <a:off x="5907743" y="1620515"/>
            <a:ext cx="1172583" cy="634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97B5A372-926B-5941-B813-405238599951}"/>
              </a:ext>
            </a:extLst>
          </p:cNvPr>
          <p:cNvSpPr/>
          <p:nvPr/>
        </p:nvSpPr>
        <p:spPr>
          <a:xfrm>
            <a:off x="7219279" y="1620514"/>
            <a:ext cx="1172583" cy="634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462550D3-2621-114E-9C2B-80D419BA11F1}"/>
              </a:ext>
            </a:extLst>
          </p:cNvPr>
          <p:cNvSpPr/>
          <p:nvPr/>
        </p:nvSpPr>
        <p:spPr>
          <a:xfrm>
            <a:off x="9842351" y="1620514"/>
            <a:ext cx="1172583" cy="634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19E52DDF-15B3-AC47-A38D-CA80C9BD39E6}"/>
              </a:ext>
            </a:extLst>
          </p:cNvPr>
          <p:cNvSpPr/>
          <p:nvPr/>
        </p:nvSpPr>
        <p:spPr>
          <a:xfrm>
            <a:off x="8530815" y="1620514"/>
            <a:ext cx="1172583" cy="634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7708301" y="3571329"/>
            <a:ext cx="1367119" cy="6347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70FDC9CD-1DA3-324F-8F66-A32139D13A03}"/>
              </a:ext>
            </a:extLst>
          </p:cNvPr>
          <p:cNvCxnSpPr>
            <a:cxnSpLocks/>
            <a:stCxn id="2" idx="2"/>
            <a:endCxn id="26" idx="1"/>
          </p:cNvCxnSpPr>
          <p:nvPr/>
        </p:nvCxnSpPr>
        <p:spPr>
          <a:xfrm rot="16200000" flipH="1">
            <a:off x="6284436" y="2464815"/>
            <a:ext cx="1633464" cy="121426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曲线连接符 6">
            <a:extLst>
              <a:ext uri="{FF2B5EF4-FFF2-40B4-BE49-F238E27FC236}">
                <a16:creationId xmlns:a16="http://schemas.microsoft.com/office/drawing/2014/main" id="{2A878FF3-4AC8-BF46-95DC-006B36D8CE25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 rot="16200000" flipH="1">
            <a:off x="7440659" y="2620127"/>
            <a:ext cx="1316114" cy="58629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>
            <a:extLst>
              <a:ext uri="{FF2B5EF4-FFF2-40B4-BE49-F238E27FC236}">
                <a16:creationId xmlns:a16="http://schemas.microsoft.com/office/drawing/2014/main" id="{18477A0A-0AD7-104A-81E0-8C3CD1FDB033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5400000">
            <a:off x="8096427" y="2550649"/>
            <a:ext cx="1316114" cy="72524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8DEDC670-3116-A847-96D3-DBB9B8B85A7B}"/>
              </a:ext>
            </a:extLst>
          </p:cNvPr>
          <p:cNvCxnSpPr>
            <a:cxnSpLocks/>
            <a:stCxn id="24" idx="2"/>
            <a:endCxn id="26" idx="3"/>
          </p:cNvCxnSpPr>
          <p:nvPr/>
        </p:nvCxnSpPr>
        <p:spPr>
          <a:xfrm rot="5400000">
            <a:off x="8935300" y="2395336"/>
            <a:ext cx="1633465" cy="135322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8598477" y="5194770"/>
            <a:ext cx="1358152" cy="634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武汉鲨鱼</a:t>
            </a:r>
          </a:p>
        </p:txBody>
      </p: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DCDEEBC9-C270-DF4F-BC23-88D488D75843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8340337" y="4257554"/>
            <a:ext cx="988740" cy="88569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68531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普通思维（一般人都这么想）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12700A-01BC-C64B-9067-E2F57074E9D4}"/>
              </a:ext>
            </a:extLst>
          </p:cNvPr>
          <p:cNvSpPr txBox="1"/>
          <p:nvPr/>
        </p:nvSpPr>
        <p:spPr>
          <a:xfrm>
            <a:off x="497392" y="1537855"/>
            <a:ext cx="5262979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一般情况下，我们如何求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的总注册资本？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1.</a:t>
            </a:r>
            <a:r>
              <a:rPr kumimoji="1" lang="zh-CN" altLang="en-US" dirty="0"/>
              <a:t> 定位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这个顶点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找到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的所有</a:t>
            </a:r>
            <a:r>
              <a:rPr kumimoji="1" lang="zh-CN" altLang="en-US" sz="2400" b="1" dirty="0">
                <a:solidFill>
                  <a:schemeClr val="accent4">
                    <a:lumMod val="75000"/>
                  </a:schemeClr>
                </a:solidFill>
              </a:rPr>
              <a:t>入边</a:t>
            </a:r>
            <a:endParaRPr kumimoji="1" lang="en-US" altLang="zh-CN" b="1" dirty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AutoNum type="arabicPeriod"/>
            </a:pPr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 将入边上的金额（万元）全部加起来</a:t>
            </a:r>
            <a:endParaRPr kumimoji="1" lang="en-US" altLang="zh-CN" dirty="0"/>
          </a:p>
          <a:p>
            <a:pPr marL="342900" indent="-342900">
              <a:buAutoNum type="arabicPeriod"/>
            </a:pPr>
            <a:endParaRPr kumimoji="1" lang="en-US" altLang="zh-CN" dirty="0"/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 求和得到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的总注册资本</a:t>
            </a:r>
            <a:r>
              <a:rPr kumimoji="1" lang="en-US" altLang="zh-CN" dirty="0"/>
              <a:t>6500</a:t>
            </a:r>
            <a:r>
              <a:rPr kumimoji="1" lang="zh-CN" altLang="en-US" dirty="0"/>
              <a:t>万元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5.</a:t>
            </a:r>
            <a:r>
              <a:rPr kumimoji="1" lang="zh-CN" altLang="en-US" dirty="0"/>
              <a:t> 找到任何我感兴趣的点，重复</a:t>
            </a:r>
            <a:r>
              <a:rPr kumimoji="1" lang="en-US" altLang="zh-CN" dirty="0"/>
              <a:t>1-4</a:t>
            </a:r>
            <a:r>
              <a:rPr kumimoji="1" lang="zh-CN" altLang="en-US" dirty="0"/>
              <a:t>继续计算</a:t>
            </a:r>
            <a:r>
              <a:rPr kumimoji="1" lang="en-US" altLang="zh-CN" dirty="0"/>
              <a:t>…</a:t>
            </a:r>
          </a:p>
          <a:p>
            <a:pPr marL="342900" indent="-342900">
              <a:buAutoNum type="arabicPeriod"/>
            </a:pPr>
            <a:endParaRPr kumimoji="1"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C21D02F4-3D3D-1541-B366-FE6154ECA21D}"/>
              </a:ext>
            </a:extLst>
          </p:cNvPr>
          <p:cNvSpPr/>
          <p:nvPr/>
        </p:nvSpPr>
        <p:spPr>
          <a:xfrm>
            <a:off x="6025313" y="3058772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6FE49A49-32F9-5E42-86BD-B69F77575005}"/>
              </a:ext>
            </a:extLst>
          </p:cNvPr>
          <p:cNvSpPr/>
          <p:nvPr/>
        </p:nvSpPr>
        <p:spPr>
          <a:xfrm>
            <a:off x="7322880" y="2868001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743BEFE-0CFA-BC44-8EAB-B9BF4CAB9D64}"/>
              </a:ext>
            </a:extLst>
          </p:cNvPr>
          <p:cNvSpPr/>
          <p:nvPr/>
        </p:nvSpPr>
        <p:spPr>
          <a:xfrm>
            <a:off x="8866316" y="2899828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763ED8C-C7C5-2540-A99C-E4AEEA88015A}"/>
              </a:ext>
            </a:extLst>
          </p:cNvPr>
          <p:cNvSpPr/>
          <p:nvPr/>
        </p:nvSpPr>
        <p:spPr>
          <a:xfrm>
            <a:off x="10253876" y="3044332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1485.7</a:t>
            </a:r>
            <a:endParaRPr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24A133A3-988F-7E4C-B52B-E01FFD67030E}"/>
              </a:ext>
            </a:extLst>
          </p:cNvPr>
          <p:cNvSpPr/>
          <p:nvPr/>
        </p:nvSpPr>
        <p:spPr>
          <a:xfrm>
            <a:off x="8984025" y="4523381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50.0</a:t>
            </a:r>
            <a:endParaRPr lang="zh-CN" altLang="en-US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42DC9A82-3FBC-1142-9540-3E8A8E6DABEE}"/>
              </a:ext>
            </a:extLst>
          </p:cNvPr>
          <p:cNvSpPr/>
          <p:nvPr/>
        </p:nvSpPr>
        <p:spPr>
          <a:xfrm>
            <a:off x="5907743" y="2467901"/>
            <a:ext cx="5262979" cy="960203"/>
          </a:xfrm>
          <a:prstGeom prst="roundRect">
            <a:avLst/>
          </a:prstGeom>
          <a:noFill/>
          <a:ln w="34925"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右箭头 17">
            <a:extLst>
              <a:ext uri="{FF2B5EF4-FFF2-40B4-BE49-F238E27FC236}">
                <a16:creationId xmlns:a16="http://schemas.microsoft.com/office/drawing/2014/main" id="{227F673E-B58E-6D48-9516-A53D25031EFC}"/>
              </a:ext>
            </a:extLst>
          </p:cNvPr>
          <p:cNvSpPr/>
          <p:nvPr/>
        </p:nvSpPr>
        <p:spPr>
          <a:xfrm rot="21179825">
            <a:off x="3736165" y="2571080"/>
            <a:ext cx="1962843" cy="35492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306B2F0-DCBE-CB48-84C7-4F823284A38B}"/>
              </a:ext>
            </a:extLst>
          </p:cNvPr>
          <p:cNvSpPr txBox="1"/>
          <p:nvPr/>
        </p:nvSpPr>
        <p:spPr>
          <a:xfrm>
            <a:off x="6382239" y="506167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>
                <a:solidFill>
                  <a:srgbClr val="00B050"/>
                </a:solidFill>
              </a:rPr>
              <a:t>出边</a:t>
            </a:r>
          </a:p>
        </p:txBody>
      </p:sp>
      <p:sp>
        <p:nvSpPr>
          <p:cNvPr id="42" name="右箭头 41">
            <a:extLst>
              <a:ext uri="{FF2B5EF4-FFF2-40B4-BE49-F238E27FC236}">
                <a16:creationId xmlns:a16="http://schemas.microsoft.com/office/drawing/2014/main" id="{28A42FFA-A45B-FE49-BA96-E728608D5350}"/>
              </a:ext>
            </a:extLst>
          </p:cNvPr>
          <p:cNvSpPr/>
          <p:nvPr/>
        </p:nvSpPr>
        <p:spPr>
          <a:xfrm rot="20146486">
            <a:off x="7028061" y="4717952"/>
            <a:ext cx="1424181" cy="144729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5480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882268" y="3609732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027394" y="550233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47887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step2.5</a:t>
            </a:r>
          </a:p>
          <a:p>
            <a:r>
              <a:rPr kumimoji="1" lang="zh-CN" altLang="en-US" sz="4000" dirty="0"/>
              <a:t>只看一条边</a:t>
            </a:r>
            <a:r>
              <a:rPr kumimoji="1" lang="en-US" altLang="zh-CN" sz="4000" dirty="0"/>
              <a:t>-mergeMsg</a:t>
            </a:r>
          </a:p>
          <a:p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690136" y="4394443"/>
            <a:ext cx="1257901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607191" y="5032149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2798025" y="5054647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44835" y="549874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57115" y="4515713"/>
            <a:ext cx="1254313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47CF9FA6-F265-F94D-9159-FBB1A645A155}"/>
              </a:ext>
            </a:extLst>
          </p:cNvPr>
          <p:cNvSpPr/>
          <p:nvPr/>
        </p:nvSpPr>
        <p:spPr>
          <a:xfrm>
            <a:off x="834413" y="2306607"/>
            <a:ext cx="4872101" cy="2244785"/>
          </a:xfrm>
          <a:prstGeom prst="rect">
            <a:avLst/>
          </a:prstGeom>
          <a:noFill/>
          <a:ln w="41275">
            <a:solidFill>
              <a:schemeClr val="accent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2B30513-4AEC-AC48-84B6-0C1379943104}"/>
              </a:ext>
            </a:extLst>
          </p:cNvPr>
          <p:cNvSpPr/>
          <p:nvPr/>
        </p:nvSpPr>
        <p:spPr>
          <a:xfrm>
            <a:off x="2798025" y="2816066"/>
            <a:ext cx="2908489" cy="1438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  <a:r>
              <a:rPr lang="en-US" altLang="zh-CN" sz="1050" dirty="0"/>
              <a:t>,</a:t>
            </a:r>
          </a:p>
          <a:p>
            <a:r>
              <a:rPr lang="zh-CN" altLang="en-US" sz="1050" dirty="0"/>
              <a:t>(5 -&gt; investmentInfo(狮驼岭小钻风巡山有限公司</a:t>
            </a:r>
            <a:r>
              <a:rPr lang="en-US" altLang="zh-CN" sz="1050" dirty="0"/>
              <a:t>,</a:t>
            </a:r>
            <a:r>
              <a:rPr lang="zh-CN" altLang="en-US" sz="1400" b="1" dirty="0">
                <a:solidFill>
                  <a:srgbClr val="C00000"/>
                </a:solidFill>
              </a:rPr>
              <a:t>1.00000</a:t>
            </a:r>
            <a:r>
              <a:rPr lang="zh-CN" altLang="en-US" sz="1050" dirty="0"/>
              <a:t>,770.0,</a:t>
            </a:r>
            <a:r>
              <a:rPr lang="en-US" altLang="zh-CN" sz="1050" dirty="0"/>
              <a:t>6</a:t>
            </a:r>
            <a:r>
              <a:rPr lang="zh-CN" altLang="en-US" sz="1050" dirty="0"/>
              <a:t>,</a:t>
            </a:r>
            <a:r>
              <a:rPr lang="en-US" altLang="zh-CN" sz="1050" dirty="0"/>
              <a:t>2 ,</a:t>
            </a:r>
            <a:r>
              <a:rPr lang="en-US" altLang="zh-CN" sz="1400" b="1" dirty="0">
                <a:solidFill>
                  <a:srgbClr val="C00000"/>
                </a:solidFill>
              </a:rPr>
              <a:t>true</a:t>
            </a:r>
            <a:r>
              <a:rPr lang="zh-CN" altLang="en-US" sz="1050" dirty="0"/>
              <a:t>)</a:t>
            </a:r>
            <a:r>
              <a:rPr lang="en-US" altLang="zh-CN" sz="1050" dirty="0"/>
              <a:t>)</a:t>
            </a:r>
            <a:endParaRPr lang="zh-CN" altLang="en-US" sz="105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512AEA1-FA10-F74C-A3D0-3A037AD1A1BC}"/>
              </a:ext>
            </a:extLst>
          </p:cNvPr>
          <p:cNvSpPr txBox="1"/>
          <p:nvPr/>
        </p:nvSpPr>
        <p:spPr>
          <a:xfrm>
            <a:off x="2794270" y="255304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i="1" dirty="0">
                <a:solidFill>
                  <a:srgbClr val="7030A0"/>
                </a:solidFill>
              </a:rPr>
              <a:t>合并成功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BBFA76FA-3F29-2044-89CF-257D59A9115C}"/>
              </a:ext>
            </a:extLst>
          </p:cNvPr>
          <p:cNvSpPr/>
          <p:nvPr/>
        </p:nvSpPr>
        <p:spPr>
          <a:xfrm>
            <a:off x="7054544" y="3608042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18C7CF85-216F-2E4F-A98C-7EE37FF1E832}"/>
              </a:ext>
            </a:extLst>
          </p:cNvPr>
          <p:cNvSpPr/>
          <p:nvPr/>
        </p:nvSpPr>
        <p:spPr>
          <a:xfrm>
            <a:off x="8199670" y="55006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2D257284-31AD-894E-95FB-49C209C722D8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 rot="16200000" flipH="1">
            <a:off x="7862412" y="4392753"/>
            <a:ext cx="1257901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36CFE51D-48EA-8046-A8D6-7C7AAD26D524}"/>
              </a:ext>
            </a:extLst>
          </p:cNvPr>
          <p:cNvSpPr txBox="1"/>
          <p:nvPr/>
        </p:nvSpPr>
        <p:spPr>
          <a:xfrm>
            <a:off x="6779467" y="5030459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CF0E6FA-0AEF-144E-A61D-B29260F1B4E2}"/>
              </a:ext>
            </a:extLst>
          </p:cNvPr>
          <p:cNvSpPr txBox="1"/>
          <p:nvPr/>
        </p:nvSpPr>
        <p:spPr>
          <a:xfrm>
            <a:off x="8970301" y="5052957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67BF6725-9C54-B944-8DF6-1147A34160C8}"/>
              </a:ext>
            </a:extLst>
          </p:cNvPr>
          <p:cNvSpPr/>
          <p:nvPr/>
        </p:nvSpPr>
        <p:spPr>
          <a:xfrm>
            <a:off x="6617111" y="549705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642445D3-8264-9942-9556-B20D8CC86AE7}"/>
              </a:ext>
            </a:extLst>
          </p:cNvPr>
          <p:cNvCxnSpPr>
            <a:cxnSpLocks/>
            <a:stCxn id="15" idx="2"/>
            <a:endCxn id="20" idx="0"/>
          </p:cNvCxnSpPr>
          <p:nvPr/>
        </p:nvCxnSpPr>
        <p:spPr>
          <a:xfrm rot="5400000">
            <a:off x="7029391" y="4514023"/>
            <a:ext cx="1254313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1FB50FC9-BA2A-7A40-8D93-B4355350D648}"/>
              </a:ext>
            </a:extLst>
          </p:cNvPr>
          <p:cNvSpPr/>
          <p:nvPr/>
        </p:nvSpPr>
        <p:spPr>
          <a:xfrm>
            <a:off x="6930506" y="2304917"/>
            <a:ext cx="4952039" cy="2244785"/>
          </a:xfrm>
          <a:prstGeom prst="rect">
            <a:avLst/>
          </a:prstGeom>
          <a:noFill/>
          <a:ln w="41275">
            <a:solidFill>
              <a:schemeClr val="accent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A579F63-52C9-EA4C-A548-8613C3F32177}"/>
              </a:ext>
            </a:extLst>
          </p:cNvPr>
          <p:cNvSpPr/>
          <p:nvPr/>
        </p:nvSpPr>
        <p:spPr>
          <a:xfrm>
            <a:off x="8974056" y="2826431"/>
            <a:ext cx="2908489" cy="1438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  <a:r>
              <a:rPr lang="en-US" altLang="zh-CN" sz="1050" dirty="0"/>
              <a:t>,</a:t>
            </a:r>
          </a:p>
          <a:p>
            <a:r>
              <a:rPr lang="zh-CN" altLang="en-US" sz="1050" dirty="0"/>
              <a:t>(5 -&gt; investmentInfo(狮驼岭小钻风巡山有限公司</a:t>
            </a:r>
            <a:r>
              <a:rPr lang="en-US" altLang="zh-CN" sz="1050" dirty="0"/>
              <a:t>,</a:t>
            </a:r>
            <a:r>
              <a:rPr lang="zh-CN" altLang="en-US" sz="1400" b="1" dirty="0">
                <a:solidFill>
                  <a:srgbClr val="C00000"/>
                </a:solidFill>
              </a:rPr>
              <a:t>1.00000</a:t>
            </a:r>
            <a:r>
              <a:rPr lang="zh-CN" altLang="en-US" sz="1050" dirty="0"/>
              <a:t>,770.0,</a:t>
            </a:r>
            <a:r>
              <a:rPr lang="en-US" altLang="zh-CN" sz="1050" dirty="0"/>
              <a:t>6</a:t>
            </a:r>
            <a:r>
              <a:rPr lang="zh-CN" altLang="en-US" sz="1050" dirty="0"/>
              <a:t>,</a:t>
            </a:r>
            <a:r>
              <a:rPr lang="en-US" altLang="zh-CN" sz="1050" dirty="0"/>
              <a:t>2 ,</a:t>
            </a:r>
            <a:r>
              <a:rPr lang="en-US" altLang="zh-CN" sz="1400" b="1" dirty="0">
                <a:solidFill>
                  <a:srgbClr val="C00000"/>
                </a:solidFill>
              </a:rPr>
              <a:t>False</a:t>
            </a:r>
            <a:r>
              <a:rPr lang="zh-CN" altLang="en-US" sz="1050" dirty="0"/>
              <a:t>)</a:t>
            </a:r>
            <a:r>
              <a:rPr lang="en-US" altLang="zh-CN" sz="1050" dirty="0"/>
              <a:t>)</a:t>
            </a:r>
            <a:endParaRPr lang="zh-CN" altLang="en-US" sz="105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AF71019-C8B7-DD4D-9F90-ED38EF5BAE48}"/>
              </a:ext>
            </a:extLst>
          </p:cNvPr>
          <p:cNvSpPr txBox="1"/>
          <p:nvPr/>
        </p:nvSpPr>
        <p:spPr>
          <a:xfrm>
            <a:off x="8970301" y="256341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i="1" dirty="0">
                <a:solidFill>
                  <a:srgbClr val="7030A0"/>
                </a:solidFill>
              </a:rPr>
              <a:t>修改状态</a:t>
            </a:r>
          </a:p>
        </p:txBody>
      </p:sp>
      <p:sp>
        <p:nvSpPr>
          <p:cNvPr id="5" name="右箭头 4">
            <a:extLst>
              <a:ext uri="{FF2B5EF4-FFF2-40B4-BE49-F238E27FC236}">
                <a16:creationId xmlns:a16="http://schemas.microsoft.com/office/drawing/2014/main" id="{3D31D4DC-4AEE-4B4B-9E53-ABEA5574FA8F}"/>
              </a:ext>
            </a:extLst>
          </p:cNvPr>
          <p:cNvSpPr/>
          <p:nvPr/>
        </p:nvSpPr>
        <p:spPr>
          <a:xfrm>
            <a:off x="5876544" y="3248268"/>
            <a:ext cx="740567" cy="359774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4095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138121" y="280234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283247" y="406278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5553914" y="568541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770w</a:t>
            </a:r>
            <a:endParaRPr kumimoji="1" lang="zh-CN" altLang="en-US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6196700" y="4828238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256575" y="58269"/>
            <a:ext cx="90957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step3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6262071" y="3270973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4928994" y="355360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053879" y="345945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6778803" y="508746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520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700688" y="405919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5429050" y="3392243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5360090" y="4718052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5115458" y="502920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5FE9289-734A-F049-AD4F-450B8AF8A21A}"/>
              </a:ext>
            </a:extLst>
          </p:cNvPr>
          <p:cNvSpPr/>
          <p:nvPr/>
        </p:nvSpPr>
        <p:spPr>
          <a:xfrm>
            <a:off x="5138121" y="167337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16" name="曲线连接符 15">
            <a:extLst>
              <a:ext uri="{FF2B5EF4-FFF2-40B4-BE49-F238E27FC236}">
                <a16:creationId xmlns:a16="http://schemas.microsoft.com/office/drawing/2014/main" id="{00949E48-624A-454F-83A9-BDC6F8B2A2C0}"/>
              </a:ext>
            </a:extLst>
          </p:cNvPr>
          <p:cNvCxnSpPr>
            <a:cxnSpLocks/>
            <a:stCxn id="15" idx="2"/>
            <a:endCxn id="26" idx="0"/>
          </p:cNvCxnSpPr>
          <p:nvPr/>
        </p:nvCxnSpPr>
        <p:spPr>
          <a:xfrm rot="5400000">
            <a:off x="5848866" y="2555209"/>
            <a:ext cx="494269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4D2DCBBA-58B9-E740-B413-CB661B91524B}"/>
              </a:ext>
            </a:extLst>
          </p:cNvPr>
          <p:cNvSpPr txBox="1"/>
          <p:nvPr/>
        </p:nvSpPr>
        <p:spPr>
          <a:xfrm>
            <a:off x="6140516" y="228957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2000</a:t>
            </a:r>
            <a:endParaRPr kumimoji="1"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4A11B84-68BD-4647-B86C-50EDD010D2C4}"/>
              </a:ext>
            </a:extLst>
          </p:cNvPr>
          <p:cNvSpPr/>
          <p:nvPr/>
        </p:nvSpPr>
        <p:spPr>
          <a:xfrm>
            <a:off x="7946571" y="4088003"/>
            <a:ext cx="3209845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050" dirty="0"/>
              <a:t>Map(</a:t>
            </a:r>
          </a:p>
          <a:p>
            <a:r>
              <a:rPr lang="en" altLang="zh-CN" sz="1050" dirty="0"/>
              <a:t>5 -&gt;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狮驼岭小钻风巡山有限公司</a:t>
            </a:r>
            <a:r>
              <a:rPr lang="en-US" altLang="zh-CN" sz="1050" dirty="0"/>
              <a:t>,0.675325,770.0,4,1,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99999 -&gt;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(default_name,0.000000,0,4,2,true))</a:t>
            </a:r>
            <a:endParaRPr lang="zh-CN" altLang="en-US" sz="105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EBE9A23-4CFC-674E-8F4C-53FCDA265B6C}"/>
              </a:ext>
            </a:extLst>
          </p:cNvPr>
          <p:cNvSpPr/>
          <p:nvPr/>
        </p:nvSpPr>
        <p:spPr>
          <a:xfrm>
            <a:off x="2534494" y="4007212"/>
            <a:ext cx="210516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050" dirty="0"/>
              <a:t>Map(5 -&gt;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狮驼岭小钻风巡山有限公司</a:t>
            </a:r>
            <a:r>
              <a:rPr lang="en-US" altLang="zh-CN" sz="1050" dirty="0"/>
              <a:t>,0.324675,770.0,3,1,</a:t>
            </a:r>
            <a:r>
              <a:rPr lang="en" altLang="zh-CN" sz="1050" dirty="0"/>
              <a:t>false), 99999 -&gt;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(default_name,0.000000,0,3,2,true))</a:t>
            </a:r>
            <a:endParaRPr lang="zh-CN" altLang="en-US" sz="105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3813792-A3B1-1B43-9535-0E6536D40768}"/>
              </a:ext>
            </a:extLst>
          </p:cNvPr>
          <p:cNvSpPr/>
          <p:nvPr/>
        </p:nvSpPr>
        <p:spPr>
          <a:xfrm>
            <a:off x="7509133" y="1954614"/>
            <a:ext cx="281395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050" dirty="0"/>
              <a:t>Map(</a:t>
            </a:r>
          </a:p>
          <a:p>
            <a:r>
              <a:rPr lang="en" altLang="zh-CN" sz="1050" dirty="0"/>
              <a:t>3 -&gt;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狮驼岭左护法有限公司</a:t>
            </a:r>
            <a:r>
              <a:rPr lang="en-US" altLang="zh-CN" sz="1050" dirty="0"/>
              <a:t>,1.000000,177.0,6,1,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4 -&gt;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狮驼岭右护法有限公司</a:t>
            </a:r>
            <a:r>
              <a:rPr lang="en-US" altLang="zh-CN" sz="1050" dirty="0"/>
              <a:t>,1.000000,125.0,6,1,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5 -&gt;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狮驼岭小钻风巡山有限公司</a:t>
            </a:r>
            <a:r>
              <a:rPr lang="en-US" altLang="zh-CN" sz="1050" dirty="0"/>
              <a:t>,1.000000,770.0,6,2,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99999 -&gt;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(default_name,0.000000,0,6,3,false))</a:t>
            </a:r>
            <a:endParaRPr lang="zh-CN" altLang="en-US" sz="105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E369FC-2DE8-1145-BC9C-E183E0CA7335}"/>
              </a:ext>
            </a:extLst>
          </p:cNvPr>
          <p:cNvSpPr/>
          <p:nvPr/>
        </p:nvSpPr>
        <p:spPr>
          <a:xfrm>
            <a:off x="2575758" y="627580"/>
            <a:ext cx="250591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050" dirty="0"/>
              <a:t>Map(</a:t>
            </a:r>
          </a:p>
          <a:p>
            <a:r>
              <a:rPr lang="en" altLang="zh-CN" sz="1050" dirty="0"/>
              <a:t>5 -&gt;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狮驼岭小钻风巡山有限公司</a:t>
            </a:r>
            <a:r>
              <a:rPr lang="en-US" altLang="zh-CN" sz="1050" dirty="0"/>
              <a:t>,1.000000,770.0,1,3,</a:t>
            </a:r>
            <a:r>
              <a:rPr lang="en" altLang="zh-CN" sz="1050" dirty="0"/>
              <a:t>false), 99999 -&gt;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(default_name,0.000000,0,1,4,false), </a:t>
            </a:r>
          </a:p>
          <a:p>
            <a:r>
              <a:rPr lang="en" altLang="zh-CN" sz="1050" dirty="0"/>
              <a:t>6 -&gt;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狮驼岭集团股份有限公司</a:t>
            </a:r>
            <a:r>
              <a:rPr lang="en-US" altLang="zh-CN" sz="1050" dirty="0"/>
              <a:t>,1.000000,2000.0,1,1,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3 -&gt;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狮驼岭左护法有限公司</a:t>
            </a:r>
            <a:r>
              <a:rPr lang="en-US" altLang="zh-CN" sz="1050" dirty="0"/>
              <a:t>,1.000000,177.0,1,2,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4 -&gt;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狮驼岭右护法有限公司</a:t>
            </a:r>
            <a:r>
              <a:rPr lang="en-US" altLang="zh-CN" sz="1050" dirty="0"/>
              <a:t>,1.000000,125.0,1,2,</a:t>
            </a:r>
            <a:r>
              <a:rPr lang="en" altLang="zh-CN" sz="1050" dirty="0"/>
              <a:t>false))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4928098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338260" y="255135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483386" y="381179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5754053" y="543442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770w</a:t>
            </a:r>
            <a:endParaRPr kumimoji="1" lang="zh-CN" altLang="en-US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6396839" y="4577248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5092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6462210" y="3019983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5129133" y="330261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254018" y="320846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6978942" y="483647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520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900827" y="380820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5629189" y="3141253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5560229" y="4467062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5315597" y="477821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B5764AB-AEB6-FE49-8E3C-3B8D7DE990B3}"/>
              </a:ext>
            </a:extLst>
          </p:cNvPr>
          <p:cNvSpPr/>
          <p:nvPr/>
        </p:nvSpPr>
        <p:spPr>
          <a:xfrm>
            <a:off x="7301134" y="2101230"/>
            <a:ext cx="3877154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(6,baseProperties(狮驼岭集团股份有限公司,法人,0,0.0,</a:t>
            </a:r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investmentInfo(狮驼岭右护法有限公司,1.000000,125.0,6,1)))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401667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>
            <a:extLst>
              <a:ext uri="{FF2B5EF4-FFF2-40B4-BE49-F238E27FC236}">
                <a16:creationId xmlns:a16="http://schemas.microsoft.com/office/drawing/2014/main" id="{74B3D688-6BF3-0B42-971A-3759498C9080}"/>
              </a:ext>
            </a:extLst>
          </p:cNvPr>
          <p:cNvSpPr/>
          <p:nvPr/>
        </p:nvSpPr>
        <p:spPr>
          <a:xfrm>
            <a:off x="3067385" y="1817167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603837" y="2529839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70FDC9CD-1DA3-324F-8F66-A32139D13A03}"/>
              </a:ext>
            </a:extLst>
          </p:cNvPr>
          <p:cNvCxnSpPr>
            <a:cxnSpLocks/>
            <a:stCxn id="2" idx="2"/>
            <a:endCxn id="26" idx="1"/>
          </p:cNvCxnSpPr>
          <p:nvPr/>
        </p:nvCxnSpPr>
        <p:spPr>
          <a:xfrm rot="16200000" flipH="1">
            <a:off x="4546180" y="1789533"/>
            <a:ext cx="395322" cy="171999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曲线连接符 6">
            <a:extLst>
              <a:ext uri="{FF2B5EF4-FFF2-40B4-BE49-F238E27FC236}">
                <a16:creationId xmlns:a16="http://schemas.microsoft.com/office/drawing/2014/main" id="{2A878FF3-4AC8-BF46-95DC-006B36D8CE25}"/>
              </a:ext>
            </a:extLst>
          </p:cNvPr>
          <p:cNvCxnSpPr>
            <a:cxnSpLocks/>
            <a:stCxn id="56" idx="2"/>
            <a:endCxn id="33" idx="3"/>
          </p:cNvCxnSpPr>
          <p:nvPr/>
        </p:nvCxnSpPr>
        <p:spPr>
          <a:xfrm rot="5400000" flipH="1">
            <a:off x="8117920" y="3069252"/>
            <a:ext cx="63796" cy="2183579"/>
          </a:xfrm>
          <a:prstGeom prst="curvedConnector4">
            <a:avLst>
              <a:gd name="adj1" fmla="val -358330"/>
              <a:gd name="adj2" fmla="val 6869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5516764" y="381179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</p:txBody>
      </p: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DCDEEBC9-C270-DF4F-BC23-88D488D75843}"/>
              </a:ext>
            </a:extLst>
          </p:cNvPr>
          <p:cNvCxnSpPr>
            <a:cxnSpLocks/>
            <a:stCxn id="33" idx="1"/>
            <a:endCxn id="26" idx="1"/>
          </p:cNvCxnSpPr>
          <p:nvPr/>
        </p:nvCxnSpPr>
        <p:spPr>
          <a:xfrm rot="10800000" flipH="1">
            <a:off x="5516763" y="2847191"/>
            <a:ext cx="87073" cy="1281953"/>
          </a:xfrm>
          <a:prstGeom prst="curvedConnector3">
            <a:avLst>
              <a:gd name="adj1" fmla="val -26253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3447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总览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3"/>
            <a:endCxn id="33" idx="3"/>
          </p:cNvCxnSpPr>
          <p:nvPr/>
        </p:nvCxnSpPr>
        <p:spPr>
          <a:xfrm>
            <a:off x="6970956" y="2847190"/>
            <a:ext cx="87072" cy="1281953"/>
          </a:xfrm>
          <a:prstGeom prst="curvedConnector3">
            <a:avLst>
              <a:gd name="adj1" fmla="val 3625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圆角矩形 55">
            <a:extLst>
              <a:ext uri="{FF2B5EF4-FFF2-40B4-BE49-F238E27FC236}">
                <a16:creationId xmlns:a16="http://schemas.microsoft.com/office/drawing/2014/main" id="{C59C0B2F-A87F-5545-AB99-4034CC82EC13}"/>
              </a:ext>
            </a:extLst>
          </p:cNvPr>
          <p:cNvSpPr/>
          <p:nvPr/>
        </p:nvSpPr>
        <p:spPr>
          <a:xfrm>
            <a:off x="8425147" y="3558238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23748828-4CCB-1F47-83D4-FB435DE3927C}"/>
              </a:ext>
            </a:extLst>
          </p:cNvPr>
          <p:cNvSpPr txBox="1"/>
          <p:nvPr/>
        </p:nvSpPr>
        <p:spPr>
          <a:xfrm>
            <a:off x="4291716" y="245186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4825251" y="3373572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254018" y="320846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8149818" y="434404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3B1D989-1D76-774D-92F3-A2148F1689E0}"/>
              </a:ext>
            </a:extLst>
          </p:cNvPr>
          <p:cNvSpPr txBox="1"/>
          <p:nvPr/>
        </p:nvSpPr>
        <p:spPr>
          <a:xfrm>
            <a:off x="5304869" y="4645060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0rmb</a:t>
            </a:r>
            <a:endParaRPr kumimoji="1"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4856AD5-F0E2-3B49-8602-93B92AA62398}"/>
              </a:ext>
            </a:extLst>
          </p:cNvPr>
          <p:cNvSpPr txBox="1"/>
          <p:nvPr/>
        </p:nvSpPr>
        <p:spPr>
          <a:xfrm>
            <a:off x="5560299" y="2035236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0RMB</a:t>
            </a:r>
            <a:endParaRPr kumimoji="1"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57106DD-D013-FC46-A8BA-9885EA1A4C0B}"/>
              </a:ext>
            </a:extLst>
          </p:cNvPr>
          <p:cNvSpPr txBox="1"/>
          <p:nvPr/>
        </p:nvSpPr>
        <p:spPr>
          <a:xfrm>
            <a:off x="9295446" y="4621266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6666.67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B41D4D7-18CA-034A-B9A4-7CC4DDAA7498}"/>
              </a:ext>
            </a:extLst>
          </p:cNvPr>
          <p:cNvSpPr txBox="1"/>
          <p:nvPr/>
        </p:nvSpPr>
        <p:spPr>
          <a:xfrm>
            <a:off x="3955726" y="1302601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3333.33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7308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5897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1</a:t>
            </a: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7E02EAD2-1840-DE49-84BE-C7B257CA93A8}"/>
              </a:ext>
            </a:extLst>
          </p:cNvPr>
          <p:cNvSpPr/>
          <p:nvPr/>
        </p:nvSpPr>
        <p:spPr>
          <a:xfrm>
            <a:off x="1376323" y="190878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1A1E76BE-E33E-3640-B490-7B5EFA03F3F0}"/>
              </a:ext>
            </a:extLst>
          </p:cNvPr>
          <p:cNvSpPr/>
          <p:nvPr/>
        </p:nvSpPr>
        <p:spPr>
          <a:xfrm>
            <a:off x="5197419" y="222613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31" name="曲线连接符 30">
            <a:extLst>
              <a:ext uri="{FF2B5EF4-FFF2-40B4-BE49-F238E27FC236}">
                <a16:creationId xmlns:a16="http://schemas.microsoft.com/office/drawing/2014/main" id="{94E2FA3B-29AD-1A46-9F8C-F9C7A0AE1D04}"/>
              </a:ext>
            </a:extLst>
          </p:cNvPr>
          <p:cNvCxnSpPr>
            <a:cxnSpLocks/>
            <a:stCxn id="29" idx="3"/>
            <a:endCxn id="30" idx="1"/>
          </p:cNvCxnSpPr>
          <p:nvPr/>
        </p:nvCxnSpPr>
        <p:spPr>
          <a:xfrm>
            <a:off x="3009243" y="2226137"/>
            <a:ext cx="2188176" cy="3173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>
            <a:extLst>
              <a:ext uri="{FF2B5EF4-FFF2-40B4-BE49-F238E27FC236}">
                <a16:creationId xmlns:a16="http://schemas.microsoft.com/office/drawing/2014/main" id="{81F0F227-5A62-8F44-92D7-C85520C4A7D2}"/>
              </a:ext>
            </a:extLst>
          </p:cNvPr>
          <p:cNvCxnSpPr>
            <a:cxnSpLocks/>
            <a:stCxn id="39" idx="2"/>
            <a:endCxn id="34" idx="3"/>
          </p:cNvCxnSpPr>
          <p:nvPr/>
        </p:nvCxnSpPr>
        <p:spPr>
          <a:xfrm rot="5400000">
            <a:off x="7926322" y="3362498"/>
            <a:ext cx="737246" cy="311252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9FB49DD6-08DB-ED44-8FA5-847C264DEB3C}"/>
              </a:ext>
            </a:extLst>
          </p:cNvPr>
          <p:cNvSpPr/>
          <p:nvPr/>
        </p:nvSpPr>
        <p:spPr>
          <a:xfrm>
            <a:off x="5197419" y="497003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3A0601E4-3EE7-124D-90E8-82534EE52C60}"/>
              </a:ext>
            </a:extLst>
          </p:cNvPr>
          <p:cNvCxnSpPr>
            <a:cxnSpLocks/>
            <a:stCxn id="34" idx="1"/>
            <a:endCxn id="30" idx="1"/>
          </p:cNvCxnSpPr>
          <p:nvPr/>
        </p:nvCxnSpPr>
        <p:spPr>
          <a:xfrm rot="10800000">
            <a:off x="5197419" y="2543489"/>
            <a:ext cx="12700" cy="2743894"/>
          </a:xfrm>
          <a:prstGeom prst="curvedConnector3">
            <a:avLst>
              <a:gd name="adj1" fmla="val 6888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曲线连接符 37">
            <a:extLst>
              <a:ext uri="{FF2B5EF4-FFF2-40B4-BE49-F238E27FC236}">
                <a16:creationId xmlns:a16="http://schemas.microsoft.com/office/drawing/2014/main" id="{B8D08BBB-DBE8-0D4E-ABAB-0C873922891D}"/>
              </a:ext>
            </a:extLst>
          </p:cNvPr>
          <p:cNvCxnSpPr>
            <a:cxnSpLocks/>
            <a:stCxn id="30" idx="3"/>
            <a:endCxn id="34" idx="3"/>
          </p:cNvCxnSpPr>
          <p:nvPr/>
        </p:nvCxnSpPr>
        <p:spPr>
          <a:xfrm>
            <a:off x="6564538" y="2543489"/>
            <a:ext cx="174145" cy="2743894"/>
          </a:xfrm>
          <a:prstGeom prst="curvedConnector3">
            <a:avLst>
              <a:gd name="adj1" fmla="val 6233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68EA0F9B-EA72-2649-B813-1CEE6EF521F3}"/>
              </a:ext>
            </a:extLst>
          </p:cNvPr>
          <p:cNvSpPr/>
          <p:nvPr/>
        </p:nvSpPr>
        <p:spPr>
          <a:xfrm>
            <a:off x="9034747" y="391543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C32ABCE-5611-9246-BF06-3CB676ECEE7A}"/>
              </a:ext>
            </a:extLst>
          </p:cNvPr>
          <p:cNvSpPr/>
          <p:nvPr/>
        </p:nvSpPr>
        <p:spPr>
          <a:xfrm>
            <a:off x="4806268" y="5661197"/>
            <a:ext cx="257946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Map(3 -&gt; investmentInfo(狮驼岭左护法有限公司,0.500000,1000.0,4,1,false))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F58C8D28-77CD-B240-AB6E-013673AC0D36}"/>
              </a:ext>
            </a:extLst>
          </p:cNvPr>
          <p:cNvSpPr/>
          <p:nvPr/>
        </p:nvSpPr>
        <p:spPr>
          <a:xfrm>
            <a:off x="767255" y="1421131"/>
            <a:ext cx="265911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Map(3 -&gt; investmentInfo(狮驼岭左护法有限公司,0.500000,1000.0,1,1,false))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F543F41-B6DF-694D-A958-F4A13DE4D93D}"/>
              </a:ext>
            </a:extLst>
          </p:cNvPr>
          <p:cNvSpPr/>
          <p:nvPr/>
        </p:nvSpPr>
        <p:spPr>
          <a:xfrm>
            <a:off x="4477407" y="1680338"/>
            <a:ext cx="356367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Map(4 -&gt; investmentInfo(狮驼岭右护法有限公司,0.500000,1000.0,3,1,false))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AE89BD4-5FA8-6444-A5E8-8F95CC33AFFA}"/>
              </a:ext>
            </a:extLst>
          </p:cNvPr>
          <p:cNvSpPr/>
          <p:nvPr/>
        </p:nvSpPr>
        <p:spPr>
          <a:xfrm>
            <a:off x="8807669" y="3429000"/>
            <a:ext cx="308039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Map(4 -&gt; investmentInfo(狮驼岭右护法有限公司,0.500000,1000.0,2,1,false))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E80B347-830A-CC4B-AD46-165EC7143104}"/>
              </a:ext>
            </a:extLst>
          </p:cNvPr>
          <p:cNvSpPr txBox="1"/>
          <p:nvPr/>
        </p:nvSpPr>
        <p:spPr>
          <a:xfrm>
            <a:off x="240014" y="3699585"/>
            <a:ext cx="3076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</a:rPr>
              <a:t>递归</a:t>
            </a:r>
            <a:r>
              <a:rPr kumimoji="1" lang="en-US" altLang="zh-CN" dirty="0">
                <a:solidFill>
                  <a:srgbClr val="C00000"/>
                </a:solidFill>
              </a:rPr>
              <a:t>0</a:t>
            </a:r>
            <a:r>
              <a:rPr kumimoji="1" lang="zh-CN" altLang="en-US" dirty="0">
                <a:solidFill>
                  <a:srgbClr val="C00000"/>
                </a:solidFill>
              </a:rPr>
              <a:t>次，相当于一阶信息，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r>
              <a:rPr kumimoji="1" lang="zh-CN" altLang="en-US" dirty="0">
                <a:solidFill>
                  <a:srgbClr val="C00000"/>
                </a:solidFill>
              </a:rPr>
              <a:t>结果符合预期。</a:t>
            </a:r>
          </a:p>
        </p:txBody>
      </p:sp>
    </p:spTree>
    <p:extLst>
      <p:ext uri="{BB962C8B-B14F-4D97-AF65-F5344CB8AC3E}">
        <p14:creationId xmlns:p14="http://schemas.microsoft.com/office/powerpoint/2010/main" val="19337247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9728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2.1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6F90F62D-F90A-BB42-801A-FCF775239DC1}"/>
              </a:ext>
            </a:extLst>
          </p:cNvPr>
          <p:cNvSpPr/>
          <p:nvPr/>
        </p:nvSpPr>
        <p:spPr>
          <a:xfrm>
            <a:off x="1376323" y="190878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70FF85FA-5384-3C42-A44C-928B8EE745CB}"/>
              </a:ext>
            </a:extLst>
          </p:cNvPr>
          <p:cNvSpPr/>
          <p:nvPr/>
        </p:nvSpPr>
        <p:spPr>
          <a:xfrm>
            <a:off x="5197419" y="222613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405D3228-1E85-854A-9265-2A128350D89D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3009243" y="2226137"/>
            <a:ext cx="2188176" cy="3173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9CD94E0C-2904-604E-AAD9-9BECB78614C0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>
            <a:off x="7926322" y="3362498"/>
            <a:ext cx="737246" cy="311252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CDB9C4FB-FD24-A547-BCD1-F6950E8B57A9}"/>
              </a:ext>
            </a:extLst>
          </p:cNvPr>
          <p:cNvSpPr/>
          <p:nvPr/>
        </p:nvSpPr>
        <p:spPr>
          <a:xfrm>
            <a:off x="5197419" y="497003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61034225-18B6-B048-8DFB-1DE3344AE24D}"/>
              </a:ext>
            </a:extLst>
          </p:cNvPr>
          <p:cNvCxnSpPr>
            <a:cxnSpLocks/>
            <a:stCxn id="19" idx="1"/>
            <a:endCxn id="16" idx="1"/>
          </p:cNvCxnSpPr>
          <p:nvPr/>
        </p:nvCxnSpPr>
        <p:spPr>
          <a:xfrm rot="10800000">
            <a:off x="5197419" y="2543489"/>
            <a:ext cx="12700" cy="2743894"/>
          </a:xfrm>
          <a:prstGeom prst="curvedConnector3">
            <a:avLst>
              <a:gd name="adj1" fmla="val 6888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917CFF2C-519E-1942-8C76-980CDF09A83E}"/>
              </a:ext>
            </a:extLst>
          </p:cNvPr>
          <p:cNvCxnSpPr>
            <a:cxnSpLocks/>
            <a:stCxn id="16" idx="3"/>
            <a:endCxn id="19" idx="3"/>
          </p:cNvCxnSpPr>
          <p:nvPr/>
        </p:nvCxnSpPr>
        <p:spPr>
          <a:xfrm>
            <a:off x="6564538" y="2543489"/>
            <a:ext cx="174145" cy="2743894"/>
          </a:xfrm>
          <a:prstGeom prst="curvedConnector3">
            <a:avLst>
              <a:gd name="adj1" fmla="val 6233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A7B2C01B-3F08-A842-937C-6BF19E04FD54}"/>
              </a:ext>
            </a:extLst>
          </p:cNvPr>
          <p:cNvSpPr/>
          <p:nvPr/>
        </p:nvSpPr>
        <p:spPr>
          <a:xfrm>
            <a:off x="9034747" y="391543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38030AF-E34E-A44A-8173-E9EB7C5DBB7F}"/>
              </a:ext>
            </a:extLst>
          </p:cNvPr>
          <p:cNvSpPr/>
          <p:nvPr/>
        </p:nvSpPr>
        <p:spPr>
          <a:xfrm>
            <a:off x="3009243" y="5402522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investmentInfo(狮驼岭左护法有限公司,0.500000,1000.0,4,1,false),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investmentInfo(狮驼岭右护法有限公司,0.250000,1000.0,4,2,false))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D691933-AB22-2F4A-B1C2-369000756C04}"/>
              </a:ext>
            </a:extLst>
          </p:cNvPr>
          <p:cNvSpPr/>
          <p:nvPr/>
        </p:nvSpPr>
        <p:spPr>
          <a:xfrm>
            <a:off x="645458" y="2490281"/>
            <a:ext cx="2755752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investmentInfo(狮驼岭左护法有限公司,0.500000,1000.0,1,1,false),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investmentInfo(狮驼岭右护法有限公司,0.250000,1000.0,1,2,false))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F184B46-DF85-E44F-9E77-66F0BBFEFD5C}"/>
              </a:ext>
            </a:extLst>
          </p:cNvPr>
          <p:cNvSpPr/>
          <p:nvPr/>
        </p:nvSpPr>
        <p:spPr>
          <a:xfrm>
            <a:off x="5880978" y="1245279"/>
            <a:ext cx="2716484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investmentInfo(狮驼岭右护法有限公司,0.500000,1000.0,3,1,false),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investmentInfo(狮驼岭左护法有限公司,0.250000,1000.0,3,2,false))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51115D-D37A-494F-A51F-A18D26DA3E4F}"/>
              </a:ext>
            </a:extLst>
          </p:cNvPr>
          <p:cNvSpPr/>
          <p:nvPr/>
        </p:nvSpPr>
        <p:spPr>
          <a:xfrm>
            <a:off x="8863235" y="2910700"/>
            <a:ext cx="2874223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investmentInfo(狮驼岭右护法有限公司,0.500000,1000.0,2,1,false), 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investmentInfo(狮驼岭左护法有限公司,0.250000,1000.0,2,2,false))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3BAACDB-CAB2-40EB-A9E6-3F0A7B178AAF}"/>
              </a:ext>
            </a:extLst>
          </p:cNvPr>
          <p:cNvSpPr txBox="1"/>
          <p:nvPr/>
        </p:nvSpPr>
        <p:spPr>
          <a:xfrm>
            <a:off x="240014" y="3699585"/>
            <a:ext cx="30764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</a:rPr>
              <a:t>递归</a:t>
            </a:r>
            <a:r>
              <a:rPr kumimoji="1" lang="en-US" altLang="zh-CN" dirty="0">
                <a:solidFill>
                  <a:srgbClr val="C00000"/>
                </a:solidFill>
              </a:rPr>
              <a:t>1</a:t>
            </a:r>
            <a:r>
              <a:rPr kumimoji="1" lang="zh-CN" altLang="en-US" dirty="0">
                <a:solidFill>
                  <a:srgbClr val="C00000"/>
                </a:solidFill>
              </a:rPr>
              <a:t>次，相当于二阶信息，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r>
              <a:rPr kumimoji="1" lang="zh-CN" altLang="en-US" dirty="0">
                <a:solidFill>
                  <a:srgbClr val="C00000"/>
                </a:solidFill>
              </a:rPr>
              <a:t>结果符合预期。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endParaRPr kumimoji="1" lang="en-US" altLang="zh-CN" dirty="0">
              <a:solidFill>
                <a:srgbClr val="C00000"/>
              </a:solidFill>
            </a:endParaRPr>
          </a:p>
          <a:p>
            <a:r>
              <a:rPr kumimoji="1" lang="zh-CN" altLang="en-US" dirty="0">
                <a:solidFill>
                  <a:srgbClr val="C00000"/>
                </a:solidFill>
              </a:rPr>
              <a:t>从这里开始我们就要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r>
              <a:rPr kumimoji="1" lang="zh-CN" altLang="en-US" dirty="0">
                <a:solidFill>
                  <a:srgbClr val="C00000"/>
                </a:solidFill>
              </a:rPr>
              <a:t>一步一步手动推导。</a:t>
            </a:r>
          </a:p>
        </p:txBody>
      </p:sp>
    </p:spTree>
    <p:extLst>
      <p:ext uri="{BB962C8B-B14F-4D97-AF65-F5344CB8AC3E}">
        <p14:creationId xmlns:p14="http://schemas.microsoft.com/office/powerpoint/2010/main" val="3307968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76482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2.2 </a:t>
            </a:r>
            <a:r>
              <a:rPr kumimoji="1" lang="zh-CN" altLang="en-US" sz="4000" dirty="0"/>
              <a:t>环内边</a:t>
            </a:r>
            <a:r>
              <a:rPr kumimoji="1" lang="en-US" altLang="zh-CN" sz="4000" dirty="0"/>
              <a:t>Map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70FF85FA-5384-3C42-A44C-928B8EE745CB}"/>
              </a:ext>
            </a:extLst>
          </p:cNvPr>
          <p:cNvSpPr/>
          <p:nvPr/>
        </p:nvSpPr>
        <p:spPr>
          <a:xfrm>
            <a:off x="1019062" y="226827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CDB9C4FB-FD24-A547-BCD1-F6950E8B57A9}"/>
              </a:ext>
            </a:extLst>
          </p:cNvPr>
          <p:cNvSpPr/>
          <p:nvPr/>
        </p:nvSpPr>
        <p:spPr>
          <a:xfrm>
            <a:off x="1019062" y="319977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917CFF2C-519E-1942-8C76-980CDF09A83E}"/>
              </a:ext>
            </a:extLst>
          </p:cNvPr>
          <p:cNvCxnSpPr>
            <a:cxnSpLocks/>
            <a:stCxn id="16" idx="3"/>
            <a:endCxn id="19" idx="3"/>
          </p:cNvCxnSpPr>
          <p:nvPr/>
        </p:nvCxnSpPr>
        <p:spPr>
          <a:xfrm>
            <a:off x="2386181" y="2585629"/>
            <a:ext cx="174145" cy="931496"/>
          </a:xfrm>
          <a:prstGeom prst="curvedConnector3">
            <a:avLst>
              <a:gd name="adj1" fmla="val 2312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B38030AF-E34E-A44A-8173-E9EB7C5DBB7F}"/>
              </a:ext>
            </a:extLst>
          </p:cNvPr>
          <p:cNvSpPr/>
          <p:nvPr/>
        </p:nvSpPr>
        <p:spPr>
          <a:xfrm>
            <a:off x="782699" y="3804483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investmentInfo(狮驼岭左护法有限公司,0.500000,1000.0,4,1,false),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investmentInfo(狮驼岭右护法有限公司,0.250000,1000.0,4,2,false))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F184B46-DF85-E44F-9E77-66F0BBFEFD5C}"/>
              </a:ext>
            </a:extLst>
          </p:cNvPr>
          <p:cNvSpPr/>
          <p:nvPr/>
        </p:nvSpPr>
        <p:spPr>
          <a:xfrm>
            <a:off x="1702621" y="1287419"/>
            <a:ext cx="2716484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investmentInfo(狮驼岭右护法有限公司,0.500000,1000.0,3,1,false),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investmentInfo(狮驼岭左护法有限公司,0.250000,1000.0,3,2,false))</a:t>
            </a: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47D668C2-7A08-414D-A425-C98532F856BD}"/>
              </a:ext>
            </a:extLst>
          </p:cNvPr>
          <p:cNvSpPr/>
          <p:nvPr/>
        </p:nvSpPr>
        <p:spPr>
          <a:xfrm>
            <a:off x="3650105" y="4197246"/>
            <a:ext cx="2548328" cy="217357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BCA5366-2155-48B8-953E-55CAB7B49A99}"/>
              </a:ext>
            </a:extLst>
          </p:cNvPr>
          <p:cNvSpPr/>
          <p:nvPr/>
        </p:nvSpPr>
        <p:spPr>
          <a:xfrm>
            <a:off x="6384138" y="3836564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</a:t>
            </a:r>
            <a:r>
              <a:rPr lang="en-US" altLang="zh-CN" sz="1100" dirty="0"/>
              <a:t>0.125000</a:t>
            </a:r>
            <a:r>
              <a:rPr lang="zh-CN" altLang="en-US" sz="1100" dirty="0"/>
              <a:t>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23F39F1-FB31-4AFB-8259-FE0558E125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6404" y="4617631"/>
            <a:ext cx="3117954" cy="23083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(srcProportionOfInvestment * dstProportionOfInvestment)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F8E1BAF-14E7-4314-8F53-8530D4513DFD}"/>
              </a:ext>
            </a:extLst>
          </p:cNvPr>
          <p:cNvSpPr txBox="1"/>
          <p:nvPr/>
        </p:nvSpPr>
        <p:spPr>
          <a:xfrm>
            <a:off x="6514300" y="2098106"/>
            <a:ext cx="3431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只看左护法到右护法两点一线。</a:t>
            </a:r>
            <a:endParaRPr lang="en-US" altLang="zh-CN" dirty="0"/>
          </a:p>
          <a:p>
            <a:r>
              <a:rPr lang="zh-CN" altLang="en-US" dirty="0"/>
              <a:t>现在是</a:t>
            </a:r>
            <a:r>
              <a:rPr lang="en-US" altLang="zh-CN" dirty="0"/>
              <a:t>map</a:t>
            </a:r>
            <a:r>
              <a:rPr lang="zh-CN" altLang="en-US" dirty="0"/>
              <a:t>阶段，左护法唯一当上游的情况是下游是右护法。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C85AC7E8-689C-4586-9D9B-699096BBA1B2}"/>
              </a:ext>
            </a:extLst>
          </p:cNvPr>
          <p:cNvCxnSpPr/>
          <p:nvPr/>
        </p:nvCxnSpPr>
        <p:spPr>
          <a:xfrm flipH="1" flipV="1">
            <a:off x="3365292" y="2480872"/>
            <a:ext cx="2730708" cy="1221698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99694B8-D9AF-4823-A486-4BF9D14D28D6}"/>
              </a:ext>
            </a:extLst>
          </p:cNvPr>
          <p:cNvSpPr txBox="1"/>
          <p:nvPr/>
        </p:nvSpPr>
        <p:spPr>
          <a:xfrm>
            <a:off x="4254511" y="2866711"/>
            <a:ext cx="1212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sendToSrc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35187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82846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2.3 </a:t>
            </a:r>
            <a:r>
              <a:rPr kumimoji="1" lang="zh-CN" altLang="en-US" sz="4000" dirty="0"/>
              <a:t>环内边</a:t>
            </a:r>
            <a:r>
              <a:rPr kumimoji="1" lang="en-US" altLang="zh-CN" sz="4000" dirty="0"/>
              <a:t>Reduce</a:t>
            </a:r>
            <a:endParaRPr kumimoji="1" lang="zh-CN" altLang="en-US" sz="4000" dirty="0"/>
          </a:p>
        </p:txBody>
      </p:sp>
      <p:sp>
        <p:nvSpPr>
          <p:cNvPr id="11" name="圆角矩形 15">
            <a:extLst>
              <a:ext uri="{FF2B5EF4-FFF2-40B4-BE49-F238E27FC236}">
                <a16:creationId xmlns:a16="http://schemas.microsoft.com/office/drawing/2014/main" id="{544923C0-506C-4118-9660-DD2206D20BF3}"/>
              </a:ext>
            </a:extLst>
          </p:cNvPr>
          <p:cNvSpPr/>
          <p:nvPr/>
        </p:nvSpPr>
        <p:spPr>
          <a:xfrm>
            <a:off x="1019062" y="226827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sp>
        <p:nvSpPr>
          <p:cNvPr id="12" name="圆角矩形 18">
            <a:extLst>
              <a:ext uri="{FF2B5EF4-FFF2-40B4-BE49-F238E27FC236}">
                <a16:creationId xmlns:a16="http://schemas.microsoft.com/office/drawing/2014/main" id="{EA2200A7-ED78-41D2-B84D-C4A70521F4AC}"/>
              </a:ext>
            </a:extLst>
          </p:cNvPr>
          <p:cNvSpPr/>
          <p:nvPr/>
        </p:nvSpPr>
        <p:spPr>
          <a:xfrm>
            <a:off x="931989" y="411417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13" name="曲线连接符 20">
            <a:extLst>
              <a:ext uri="{FF2B5EF4-FFF2-40B4-BE49-F238E27FC236}">
                <a16:creationId xmlns:a16="http://schemas.microsoft.com/office/drawing/2014/main" id="{D46A6000-6C27-405A-A797-8CBAC837DC5D}"/>
              </a:ext>
            </a:extLst>
          </p:cNvPr>
          <p:cNvCxnSpPr>
            <a:cxnSpLocks/>
            <a:stCxn id="11" idx="3"/>
            <a:endCxn id="12" idx="3"/>
          </p:cNvCxnSpPr>
          <p:nvPr/>
        </p:nvCxnSpPr>
        <p:spPr>
          <a:xfrm>
            <a:off x="2386181" y="2585629"/>
            <a:ext cx="87072" cy="1845896"/>
          </a:xfrm>
          <a:prstGeom prst="curvedConnector3">
            <a:avLst>
              <a:gd name="adj1" fmla="val 3625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24367BA8-9276-4142-A0D1-35F88E7FC9E6}"/>
              </a:ext>
            </a:extLst>
          </p:cNvPr>
          <p:cNvSpPr/>
          <p:nvPr/>
        </p:nvSpPr>
        <p:spPr>
          <a:xfrm>
            <a:off x="1835624" y="1287663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</a:t>
            </a:r>
            <a:r>
              <a:rPr lang="en-US" altLang="zh-CN" sz="1100" dirty="0"/>
              <a:t>0.125000</a:t>
            </a:r>
            <a:r>
              <a:rPr lang="zh-CN" altLang="en-US" sz="1100" dirty="0"/>
              <a:t>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E1421ED-3CD7-4C9E-80C1-1B551C3571F6}"/>
              </a:ext>
            </a:extLst>
          </p:cNvPr>
          <p:cNvSpPr txBox="1"/>
          <p:nvPr/>
        </p:nvSpPr>
        <p:spPr>
          <a:xfrm>
            <a:off x="4220805" y="2902979"/>
            <a:ext cx="34316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Reduce</a:t>
            </a:r>
            <a:r>
              <a:rPr lang="zh-CN" altLang="en-US" dirty="0"/>
              <a:t>阶段，发送到</a:t>
            </a:r>
            <a:r>
              <a:rPr lang="zh-CN" altLang="en-US" dirty="0">
                <a:solidFill>
                  <a:srgbClr val="0070C0"/>
                </a:solidFill>
                <a:highlight>
                  <a:srgbClr val="C0C0C0"/>
                </a:highlight>
              </a:rPr>
              <a:t>左护法</a:t>
            </a:r>
            <a:r>
              <a:rPr lang="zh-CN" altLang="en-US" dirty="0"/>
              <a:t>同</a:t>
            </a:r>
            <a:r>
              <a:rPr lang="en-US" altLang="zh-CN" dirty="0"/>
              <a:t>key</a:t>
            </a:r>
            <a:r>
              <a:rPr lang="zh-CN" altLang="en-US" dirty="0"/>
              <a:t>的值相加。实际上这里并无其他发送的消息，就直接原样放过来。</a:t>
            </a:r>
          </a:p>
        </p:txBody>
      </p:sp>
    </p:spTree>
    <p:extLst>
      <p:ext uri="{BB962C8B-B14F-4D97-AF65-F5344CB8AC3E}">
        <p14:creationId xmlns:p14="http://schemas.microsoft.com/office/powerpoint/2010/main" val="39964668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82109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2.4 </a:t>
            </a:r>
            <a:r>
              <a:rPr kumimoji="1" lang="zh-CN" altLang="en-US" sz="4000" dirty="0"/>
              <a:t>环内边</a:t>
            </a:r>
            <a:r>
              <a:rPr kumimoji="1" lang="en-US" altLang="zh-CN" sz="4000" dirty="0" err="1"/>
              <a:t>leftJoin</a:t>
            </a:r>
            <a:endParaRPr kumimoji="1" lang="zh-CN" altLang="en-US" sz="4000" dirty="0"/>
          </a:p>
        </p:txBody>
      </p:sp>
      <p:sp>
        <p:nvSpPr>
          <p:cNvPr id="11" name="圆角矩形 15">
            <a:extLst>
              <a:ext uri="{FF2B5EF4-FFF2-40B4-BE49-F238E27FC236}">
                <a16:creationId xmlns:a16="http://schemas.microsoft.com/office/drawing/2014/main" id="{5AC1F854-19D5-4830-8125-48310AF63598}"/>
              </a:ext>
            </a:extLst>
          </p:cNvPr>
          <p:cNvSpPr/>
          <p:nvPr/>
        </p:nvSpPr>
        <p:spPr>
          <a:xfrm>
            <a:off x="914131" y="2627525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sp>
        <p:nvSpPr>
          <p:cNvPr id="12" name="圆角矩形 18">
            <a:extLst>
              <a:ext uri="{FF2B5EF4-FFF2-40B4-BE49-F238E27FC236}">
                <a16:creationId xmlns:a16="http://schemas.microsoft.com/office/drawing/2014/main" id="{17AACAD4-1401-4D06-A678-3E2F663AF910}"/>
              </a:ext>
            </a:extLst>
          </p:cNvPr>
          <p:cNvSpPr/>
          <p:nvPr/>
        </p:nvSpPr>
        <p:spPr>
          <a:xfrm>
            <a:off x="827058" y="4473421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13" name="曲线连接符 20">
            <a:extLst>
              <a:ext uri="{FF2B5EF4-FFF2-40B4-BE49-F238E27FC236}">
                <a16:creationId xmlns:a16="http://schemas.microsoft.com/office/drawing/2014/main" id="{9E73241D-B964-40F6-B046-08E2D060AADE}"/>
              </a:ext>
            </a:extLst>
          </p:cNvPr>
          <p:cNvCxnSpPr>
            <a:cxnSpLocks/>
            <a:stCxn id="11" idx="3"/>
            <a:endCxn id="12" idx="3"/>
          </p:cNvCxnSpPr>
          <p:nvPr/>
        </p:nvCxnSpPr>
        <p:spPr>
          <a:xfrm>
            <a:off x="2281250" y="2944876"/>
            <a:ext cx="87072" cy="1845896"/>
          </a:xfrm>
          <a:prstGeom prst="curvedConnector3">
            <a:avLst>
              <a:gd name="adj1" fmla="val 3625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693097ED-A826-49CD-AC5C-68D64138DF90}"/>
              </a:ext>
            </a:extLst>
          </p:cNvPr>
          <p:cNvSpPr/>
          <p:nvPr/>
        </p:nvSpPr>
        <p:spPr>
          <a:xfrm>
            <a:off x="5538351" y="1520268"/>
            <a:ext cx="270168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err="1">
                <a:solidFill>
                  <a:srgbClr val="0070C0"/>
                </a:solidFill>
              </a:rPr>
              <a:t>newGraphInvInfo</a:t>
            </a:r>
            <a:endParaRPr lang="en-US" altLang="zh-CN" sz="1100" dirty="0">
              <a:solidFill>
                <a:srgbClr val="0070C0"/>
              </a:solidFill>
            </a:endParaRPr>
          </a:p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</a:t>
            </a:r>
            <a:r>
              <a:rPr lang="en-US" altLang="zh-CN" sz="1100" dirty="0"/>
              <a:t>0.125000</a:t>
            </a:r>
            <a:r>
              <a:rPr lang="zh-CN" altLang="en-US" sz="1100" dirty="0"/>
              <a:t>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B510546-9623-4F66-A0E7-4B1EB5F826D4}"/>
              </a:ext>
            </a:extLst>
          </p:cNvPr>
          <p:cNvSpPr txBox="1"/>
          <p:nvPr/>
        </p:nvSpPr>
        <p:spPr>
          <a:xfrm>
            <a:off x="3822514" y="4610925"/>
            <a:ext cx="3431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leftJoin</a:t>
            </a:r>
            <a:r>
              <a:rPr lang="zh-CN" altLang="en-US" dirty="0"/>
              <a:t>阶段，问题：</a:t>
            </a:r>
            <a:endParaRPr lang="en-US" altLang="zh-CN" dirty="0"/>
          </a:p>
          <a:p>
            <a:r>
              <a:rPr lang="zh-CN" altLang="en-US" dirty="0"/>
              <a:t>新图和旧图是应该怎么做</a:t>
            </a:r>
            <a:r>
              <a:rPr lang="en-US" altLang="zh-CN" dirty="0"/>
              <a:t>Join</a:t>
            </a:r>
            <a:r>
              <a:rPr lang="zh-CN" altLang="en-US" dirty="0"/>
              <a:t>？</a:t>
            </a:r>
            <a:endParaRPr lang="en-US" altLang="zh-CN" dirty="0"/>
          </a:p>
          <a:p>
            <a:r>
              <a:rPr lang="zh-CN" altLang="en-US" dirty="0"/>
              <a:t>现在我们回到另一条边上去看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86421B9-EB6C-45AA-80DD-3ECB11C4069B}"/>
              </a:ext>
            </a:extLst>
          </p:cNvPr>
          <p:cNvSpPr/>
          <p:nvPr/>
        </p:nvSpPr>
        <p:spPr>
          <a:xfrm>
            <a:off x="2159821" y="1486529"/>
            <a:ext cx="271648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err="1">
                <a:solidFill>
                  <a:srgbClr val="00B050"/>
                </a:solidFill>
              </a:rPr>
              <a:t>oldGraphInvInfo</a:t>
            </a:r>
            <a:endParaRPr lang="en-US" altLang="zh-CN" sz="1100" dirty="0">
              <a:solidFill>
                <a:srgbClr val="00B050"/>
              </a:solidFill>
            </a:endParaRPr>
          </a:p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investmentInfo(狮驼岭右护法有限公司,0.500000,1000.0,3,1,false),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investmentInfo(狮驼岭左护法有限公司,0.250000,1000.0,3,2,false))</a:t>
            </a:r>
          </a:p>
        </p:txBody>
      </p:sp>
    </p:spTree>
    <p:extLst>
      <p:ext uri="{BB962C8B-B14F-4D97-AF65-F5344CB8AC3E}">
        <p14:creationId xmlns:p14="http://schemas.microsoft.com/office/powerpoint/2010/main" val="31089903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76482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2.5 </a:t>
            </a:r>
            <a:r>
              <a:rPr kumimoji="1" lang="zh-CN" altLang="en-US" sz="4000" dirty="0"/>
              <a:t>无环边</a:t>
            </a:r>
            <a:r>
              <a:rPr kumimoji="1" lang="en-US" altLang="zh-CN" sz="4000" dirty="0"/>
              <a:t>Map</a:t>
            </a: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47D668C2-7A08-414D-A425-C98532F856BD}"/>
              </a:ext>
            </a:extLst>
          </p:cNvPr>
          <p:cNvSpPr/>
          <p:nvPr/>
        </p:nvSpPr>
        <p:spPr>
          <a:xfrm>
            <a:off x="3650105" y="4197246"/>
            <a:ext cx="2548328" cy="217357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23F39F1-FB31-4AFB-8259-FE0558E125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6404" y="4617631"/>
            <a:ext cx="3117954" cy="23083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(srcProportionOfInvestment * dstProportionOfInvestment)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F8E1BAF-14E7-4314-8F53-8530D4513DFD}"/>
              </a:ext>
            </a:extLst>
          </p:cNvPr>
          <p:cNvSpPr txBox="1"/>
          <p:nvPr/>
        </p:nvSpPr>
        <p:spPr>
          <a:xfrm>
            <a:off x="6514300" y="2098106"/>
            <a:ext cx="3431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只看大鹏到右护法两点一线。</a:t>
            </a:r>
            <a:endParaRPr lang="en-US" altLang="zh-CN" dirty="0"/>
          </a:p>
          <a:p>
            <a:r>
              <a:rPr lang="zh-CN" altLang="en-US" dirty="0"/>
              <a:t>现在是</a:t>
            </a:r>
            <a:r>
              <a:rPr lang="en-US" altLang="zh-CN" dirty="0"/>
              <a:t>map</a:t>
            </a:r>
            <a:r>
              <a:rPr lang="zh-CN" altLang="en-US" dirty="0"/>
              <a:t>阶段，大鹏唯一当上游的情况是下游是右护法。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C85AC7E8-689C-4586-9D9B-699096BBA1B2}"/>
              </a:ext>
            </a:extLst>
          </p:cNvPr>
          <p:cNvCxnSpPr/>
          <p:nvPr/>
        </p:nvCxnSpPr>
        <p:spPr>
          <a:xfrm flipH="1" flipV="1">
            <a:off x="3365292" y="2480872"/>
            <a:ext cx="2730708" cy="1221698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99694B8-D9AF-4823-A486-4BF9D14D28D6}"/>
              </a:ext>
            </a:extLst>
          </p:cNvPr>
          <p:cNvSpPr txBox="1"/>
          <p:nvPr/>
        </p:nvSpPr>
        <p:spPr>
          <a:xfrm>
            <a:off x="4254511" y="2866711"/>
            <a:ext cx="1212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sendToSrc</a:t>
            </a:r>
            <a:endParaRPr lang="zh-CN" altLang="en-US" dirty="0"/>
          </a:p>
        </p:txBody>
      </p:sp>
      <p:cxnSp>
        <p:nvCxnSpPr>
          <p:cNvPr id="24" name="曲线连接符 31">
            <a:extLst>
              <a:ext uri="{FF2B5EF4-FFF2-40B4-BE49-F238E27FC236}">
                <a16:creationId xmlns:a16="http://schemas.microsoft.com/office/drawing/2014/main" id="{028A9E3D-283F-4394-8945-85A65D405B71}"/>
              </a:ext>
            </a:extLst>
          </p:cNvPr>
          <p:cNvCxnSpPr>
            <a:cxnSpLocks/>
            <a:stCxn id="26" idx="2"/>
            <a:endCxn id="25" idx="0"/>
          </p:cNvCxnSpPr>
          <p:nvPr/>
        </p:nvCxnSpPr>
        <p:spPr>
          <a:xfrm rot="5400000">
            <a:off x="1262714" y="3626195"/>
            <a:ext cx="1129893" cy="458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圆角矩形 33">
            <a:extLst>
              <a:ext uri="{FF2B5EF4-FFF2-40B4-BE49-F238E27FC236}">
                <a16:creationId xmlns:a16="http://schemas.microsoft.com/office/drawing/2014/main" id="{8E3DCF65-8274-4C1E-9322-8EEA8E5EEF46}"/>
              </a:ext>
            </a:extLst>
          </p:cNvPr>
          <p:cNvSpPr/>
          <p:nvPr/>
        </p:nvSpPr>
        <p:spPr>
          <a:xfrm>
            <a:off x="1034114" y="4214056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6" name="圆角矩形 38">
            <a:extLst>
              <a:ext uri="{FF2B5EF4-FFF2-40B4-BE49-F238E27FC236}">
                <a16:creationId xmlns:a16="http://schemas.microsoft.com/office/drawing/2014/main" id="{B9D9BF6E-927E-4F30-8F8D-9BBBC13E26C7}"/>
              </a:ext>
            </a:extLst>
          </p:cNvPr>
          <p:cNvSpPr/>
          <p:nvPr/>
        </p:nvSpPr>
        <p:spPr>
          <a:xfrm>
            <a:off x="1034114" y="2449462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88377AC-0D07-44C7-BA68-4894B95623A8}"/>
              </a:ext>
            </a:extLst>
          </p:cNvPr>
          <p:cNvSpPr/>
          <p:nvPr/>
        </p:nvSpPr>
        <p:spPr>
          <a:xfrm>
            <a:off x="808914" y="1376811"/>
            <a:ext cx="2874223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investmentInfo(狮驼岭右护法有限公司,0.500000,1000.0,2,1,false), 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investmentInfo(狮驼岭左护法有限公司,0.250000,1000.0,2,2,false))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20805544-DCFE-449F-A1EA-65F6846C6257}"/>
              </a:ext>
            </a:extLst>
          </p:cNvPr>
          <p:cNvSpPr/>
          <p:nvPr/>
        </p:nvSpPr>
        <p:spPr>
          <a:xfrm>
            <a:off x="6942861" y="3794328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</a:t>
            </a:r>
            <a:r>
              <a:rPr lang="en-US" altLang="zh-CN" sz="1100" dirty="0"/>
              <a:t>125</a:t>
            </a:r>
            <a:r>
              <a:rPr lang="zh-CN" altLang="en-US" sz="1100" dirty="0"/>
              <a:t>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27CA53D0-AD74-4A34-AED9-EDAF1F888C9F}"/>
              </a:ext>
            </a:extLst>
          </p:cNvPr>
          <p:cNvSpPr/>
          <p:nvPr/>
        </p:nvSpPr>
        <p:spPr>
          <a:xfrm>
            <a:off x="629215" y="5192331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investmentInfo(狮驼岭左护法有限公司,0.500000,1000.0,4,1,false),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investmentInfo(狮驼岭右护法有限公司,0.250000,1000.0,4,2,false))</a:t>
            </a:r>
          </a:p>
        </p:txBody>
      </p:sp>
    </p:spTree>
    <p:extLst>
      <p:ext uri="{BB962C8B-B14F-4D97-AF65-F5344CB8AC3E}">
        <p14:creationId xmlns:p14="http://schemas.microsoft.com/office/powerpoint/2010/main" val="1925613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073873" y="193689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799633" y="439289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73677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GraphX</a:t>
            </a:r>
            <a:r>
              <a:rPr kumimoji="1" lang="zh-CN" altLang="en-US" sz="4000" dirty="0"/>
              <a:t>思维：只看三元组 </a:t>
            </a:r>
            <a:r>
              <a:rPr lang="en" altLang="zh-CN" sz="4000" dirty="0"/>
              <a:t>triplet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890356" y="2712987"/>
            <a:ext cx="1821305" cy="153851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ECC4FBCD-B230-4B4C-A872-70FCC7A1DA3D}"/>
              </a:ext>
            </a:extLst>
          </p:cNvPr>
          <p:cNvSpPr/>
          <p:nvPr/>
        </p:nvSpPr>
        <p:spPr>
          <a:xfrm>
            <a:off x="3078066" y="2019687"/>
            <a:ext cx="46358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/>
              <a:t>0.00</a:t>
            </a:r>
            <a:endParaRPr lang="zh-CN" altLang="en-US" sz="1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9FEB045-7747-A84F-A9E1-C0F46A5D26F3}"/>
              </a:ext>
            </a:extLst>
          </p:cNvPr>
          <p:cNvSpPr/>
          <p:nvPr/>
        </p:nvSpPr>
        <p:spPr>
          <a:xfrm>
            <a:off x="4416884" y="4525581"/>
            <a:ext cx="46358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/>
              <a:t>0.00</a:t>
            </a:r>
            <a:endParaRPr lang="zh-CN" altLang="en-US" sz="1200" dirty="0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778681E0-BE18-574F-A8BF-EF3068297FC5}"/>
              </a:ext>
            </a:extLst>
          </p:cNvPr>
          <p:cNvSpPr/>
          <p:nvPr/>
        </p:nvSpPr>
        <p:spPr>
          <a:xfrm rot="19219522">
            <a:off x="830194" y="3110086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右箭头 16">
            <a:extLst>
              <a:ext uri="{FF2B5EF4-FFF2-40B4-BE49-F238E27FC236}">
                <a16:creationId xmlns:a16="http://schemas.microsoft.com/office/drawing/2014/main" id="{E7D40845-D197-4F43-BC31-8DF58026D114}"/>
              </a:ext>
            </a:extLst>
          </p:cNvPr>
          <p:cNvSpPr/>
          <p:nvPr/>
        </p:nvSpPr>
        <p:spPr>
          <a:xfrm rot="1621608">
            <a:off x="1224104" y="4230122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1DD4DCF-D822-E849-8EE1-862D4083A9C1}"/>
              </a:ext>
            </a:extLst>
          </p:cNvPr>
          <p:cNvSpPr txBox="1"/>
          <p:nvPr/>
        </p:nvSpPr>
        <p:spPr>
          <a:xfrm>
            <a:off x="216028" y="356822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两个顶点</a:t>
            </a:r>
          </a:p>
        </p:txBody>
      </p:sp>
      <p:sp>
        <p:nvSpPr>
          <p:cNvPr id="19" name="右箭头 18">
            <a:extLst>
              <a:ext uri="{FF2B5EF4-FFF2-40B4-BE49-F238E27FC236}">
                <a16:creationId xmlns:a16="http://schemas.microsoft.com/office/drawing/2014/main" id="{2AD88800-E985-6748-A6D0-FC9BDB9978C3}"/>
              </a:ext>
            </a:extLst>
          </p:cNvPr>
          <p:cNvSpPr/>
          <p:nvPr/>
        </p:nvSpPr>
        <p:spPr>
          <a:xfrm rot="9713685">
            <a:off x="3233511" y="2971215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C6AEEDF-A364-A344-AA70-EEDE02AE6923}"/>
              </a:ext>
            </a:extLst>
          </p:cNvPr>
          <p:cNvSpPr txBox="1"/>
          <p:nvPr/>
        </p:nvSpPr>
        <p:spPr>
          <a:xfrm>
            <a:off x="4067287" y="2786840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一条边及其属性</a:t>
            </a:r>
          </a:p>
        </p:txBody>
      </p:sp>
      <p:sp>
        <p:nvSpPr>
          <p:cNvPr id="21" name="右箭头 20">
            <a:extLst>
              <a:ext uri="{FF2B5EF4-FFF2-40B4-BE49-F238E27FC236}">
                <a16:creationId xmlns:a16="http://schemas.microsoft.com/office/drawing/2014/main" id="{8B464892-9D92-B144-987D-93C151651BA6}"/>
              </a:ext>
            </a:extLst>
          </p:cNvPr>
          <p:cNvSpPr/>
          <p:nvPr/>
        </p:nvSpPr>
        <p:spPr>
          <a:xfrm rot="9713685">
            <a:off x="3582079" y="1842350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D4BA30C-791B-6740-B68B-64F738704653}"/>
              </a:ext>
            </a:extLst>
          </p:cNvPr>
          <p:cNvSpPr txBox="1"/>
          <p:nvPr/>
        </p:nvSpPr>
        <p:spPr>
          <a:xfrm>
            <a:off x="4416884" y="1675528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顶点的属性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2377081" y="3076320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24" name="右箭头 23">
            <a:extLst>
              <a:ext uri="{FF2B5EF4-FFF2-40B4-BE49-F238E27FC236}">
                <a16:creationId xmlns:a16="http://schemas.microsoft.com/office/drawing/2014/main" id="{AAB7902E-6BB8-AC4B-AD20-E59656C2E559}"/>
              </a:ext>
            </a:extLst>
          </p:cNvPr>
          <p:cNvSpPr/>
          <p:nvPr/>
        </p:nvSpPr>
        <p:spPr>
          <a:xfrm rot="12943315">
            <a:off x="4674610" y="4969647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0971083-90D3-3F40-AC83-0FDAFB9B3DCB}"/>
              </a:ext>
            </a:extLst>
          </p:cNvPr>
          <p:cNvSpPr txBox="1"/>
          <p:nvPr/>
        </p:nvSpPr>
        <p:spPr>
          <a:xfrm>
            <a:off x="5283992" y="5434807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顶点的属性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CF2F2FE-9A9C-5443-B209-C2079C1AACB0}"/>
              </a:ext>
            </a:extLst>
          </p:cNvPr>
          <p:cNvSpPr/>
          <p:nvPr/>
        </p:nvSpPr>
        <p:spPr>
          <a:xfrm>
            <a:off x="5354341" y="3383554"/>
            <a:ext cx="864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money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D8428D-0E9C-BA4E-9D64-B0A5737A979E}"/>
              </a:ext>
            </a:extLst>
          </p:cNvPr>
          <p:cNvSpPr txBox="1"/>
          <p:nvPr/>
        </p:nvSpPr>
        <p:spPr>
          <a:xfrm>
            <a:off x="1840153" y="1550925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src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16D378-4F3A-D843-B87C-CF635B8CD474}"/>
              </a:ext>
            </a:extLst>
          </p:cNvPr>
          <p:cNvSpPr txBox="1"/>
          <p:nvPr/>
        </p:nvSpPr>
        <p:spPr>
          <a:xfrm>
            <a:off x="3570265" y="5216546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5606B8-0E58-A842-8637-DDB034FE5598}"/>
              </a:ext>
            </a:extLst>
          </p:cNvPr>
          <p:cNvSpPr txBox="1"/>
          <p:nvPr/>
        </p:nvSpPr>
        <p:spPr>
          <a:xfrm>
            <a:off x="7103903" y="1867245"/>
            <a:ext cx="526297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在</a:t>
            </a:r>
            <a:r>
              <a:rPr kumimoji="1" lang="en-US" altLang="zh-CN" dirty="0">
                <a:solidFill>
                  <a:srgbClr val="FF0000"/>
                </a:solidFill>
              </a:rPr>
              <a:t>GraphX</a:t>
            </a:r>
            <a:r>
              <a:rPr kumimoji="1" lang="zh-CN" altLang="en-US" dirty="0"/>
              <a:t>中，没有出边、入边的概念。</a:t>
            </a:r>
            <a:endParaRPr kumimoji="1" lang="en-US" altLang="zh-CN" dirty="0"/>
          </a:p>
          <a:p>
            <a:r>
              <a:rPr kumimoji="1" lang="zh-CN" altLang="en-US" dirty="0"/>
              <a:t>因为出边、入边都是基于顶点的视角</a:t>
            </a:r>
            <a:endParaRPr kumimoji="1" lang="en-US" altLang="zh-CN" dirty="0"/>
          </a:p>
          <a:p>
            <a:r>
              <a:rPr kumimoji="1" lang="zh-CN" altLang="en-US" dirty="0"/>
              <a:t>去定义的。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在</a:t>
            </a:r>
            <a:r>
              <a:rPr kumimoji="1" lang="en-US" altLang="zh-CN" dirty="0">
                <a:solidFill>
                  <a:srgbClr val="FF0000"/>
                </a:solidFill>
              </a:rPr>
              <a:t>GraphX</a:t>
            </a:r>
            <a:r>
              <a:rPr kumimoji="1" lang="zh-CN" altLang="en-US" dirty="0"/>
              <a:t>中，只看三元组这个整体。你</a:t>
            </a:r>
            <a:endParaRPr kumimoji="1" lang="en-US" altLang="zh-CN" dirty="0"/>
          </a:p>
          <a:p>
            <a:r>
              <a:rPr kumimoji="1" lang="zh-CN" altLang="en-US" dirty="0"/>
              <a:t>的所有操作都会自动广播到整个图所有的</a:t>
            </a:r>
            <a:endParaRPr kumimoji="1" lang="en-US" altLang="zh-CN" dirty="0"/>
          </a:p>
          <a:p>
            <a:r>
              <a:rPr kumimoji="1" lang="zh-CN" altLang="en-US" dirty="0"/>
              <a:t>三元组中。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所以，你不能着眼于特定的某个顶点，</a:t>
            </a:r>
            <a:endParaRPr kumimoji="1" lang="en-US" altLang="zh-CN" dirty="0"/>
          </a:p>
          <a:p>
            <a:r>
              <a:rPr kumimoji="1" lang="zh-CN" altLang="en-US" dirty="0"/>
              <a:t>比如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，然后去计算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的注册资本。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你的计算一定是针对全图</a:t>
            </a:r>
            <a:r>
              <a:rPr kumimoji="1" lang="zh-CN" altLang="en-US" b="1" dirty="0"/>
              <a:t>每个</a:t>
            </a:r>
            <a:r>
              <a:rPr kumimoji="1" lang="zh-CN" altLang="en-US" dirty="0"/>
              <a:t>三元组、</a:t>
            </a:r>
            <a:r>
              <a:rPr kumimoji="1" lang="zh-CN" altLang="en-US" b="1" dirty="0"/>
              <a:t>每个</a:t>
            </a:r>
            <a:r>
              <a:rPr kumimoji="1" lang="zh-CN" altLang="en-US" dirty="0"/>
              <a:t>顶点，</a:t>
            </a:r>
            <a:endParaRPr kumimoji="1" lang="en-US" altLang="zh-CN" dirty="0"/>
          </a:p>
          <a:p>
            <a:r>
              <a:rPr kumimoji="1" lang="zh-CN" altLang="en-US" dirty="0"/>
              <a:t>同时去计算注册资本</a:t>
            </a:r>
          </a:p>
        </p:txBody>
      </p:sp>
    </p:spTree>
    <p:extLst>
      <p:ext uri="{BB962C8B-B14F-4D97-AF65-F5344CB8AC3E}">
        <p14:creationId xmlns:p14="http://schemas.microsoft.com/office/powerpoint/2010/main" val="9442223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82846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2.6 </a:t>
            </a:r>
            <a:r>
              <a:rPr kumimoji="1" lang="zh-CN" altLang="en-US" sz="4000" dirty="0"/>
              <a:t>无环边</a:t>
            </a:r>
            <a:r>
              <a:rPr kumimoji="1" lang="en-US" altLang="zh-CN" sz="4000" dirty="0"/>
              <a:t>Reduce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F8E1BAF-14E7-4314-8F53-8530D4513DFD}"/>
              </a:ext>
            </a:extLst>
          </p:cNvPr>
          <p:cNvSpPr txBox="1"/>
          <p:nvPr/>
        </p:nvSpPr>
        <p:spPr>
          <a:xfrm>
            <a:off x="6514300" y="2098106"/>
            <a:ext cx="3431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只看大鹏到右护法两点一线。</a:t>
            </a:r>
            <a:endParaRPr lang="en-US" altLang="zh-CN" dirty="0"/>
          </a:p>
          <a:p>
            <a:r>
              <a:rPr lang="zh-CN" altLang="en-US" dirty="0"/>
              <a:t>现在是</a:t>
            </a:r>
            <a:r>
              <a:rPr lang="en-US" altLang="zh-CN" dirty="0"/>
              <a:t>map</a:t>
            </a:r>
            <a:r>
              <a:rPr lang="zh-CN" altLang="en-US" dirty="0"/>
              <a:t>阶段，大鹏唯一当上游的情况是下游是右护法。</a:t>
            </a:r>
          </a:p>
        </p:txBody>
      </p:sp>
      <p:cxnSp>
        <p:nvCxnSpPr>
          <p:cNvPr id="24" name="曲线连接符 31">
            <a:extLst>
              <a:ext uri="{FF2B5EF4-FFF2-40B4-BE49-F238E27FC236}">
                <a16:creationId xmlns:a16="http://schemas.microsoft.com/office/drawing/2014/main" id="{028A9E3D-283F-4394-8945-85A65D405B71}"/>
              </a:ext>
            </a:extLst>
          </p:cNvPr>
          <p:cNvCxnSpPr>
            <a:cxnSpLocks/>
            <a:stCxn id="26" idx="2"/>
            <a:endCxn id="25" idx="3"/>
          </p:cNvCxnSpPr>
          <p:nvPr/>
        </p:nvCxnSpPr>
        <p:spPr>
          <a:xfrm rot="5400000">
            <a:off x="3059198" y="3638227"/>
            <a:ext cx="484122" cy="163292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圆角矩形 33">
            <a:extLst>
              <a:ext uri="{FF2B5EF4-FFF2-40B4-BE49-F238E27FC236}">
                <a16:creationId xmlns:a16="http://schemas.microsoft.com/office/drawing/2014/main" id="{8E3DCF65-8274-4C1E-9322-8EEA8E5EEF46}"/>
              </a:ext>
            </a:extLst>
          </p:cNvPr>
          <p:cNvSpPr/>
          <p:nvPr/>
        </p:nvSpPr>
        <p:spPr>
          <a:xfrm>
            <a:off x="943535" y="437939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6" name="圆角矩形 38">
            <a:extLst>
              <a:ext uri="{FF2B5EF4-FFF2-40B4-BE49-F238E27FC236}">
                <a16:creationId xmlns:a16="http://schemas.microsoft.com/office/drawing/2014/main" id="{B9D9BF6E-927E-4F30-8F8D-9BBBC13E26C7}"/>
              </a:ext>
            </a:extLst>
          </p:cNvPr>
          <p:cNvSpPr/>
          <p:nvPr/>
        </p:nvSpPr>
        <p:spPr>
          <a:xfrm>
            <a:off x="3301259" y="3577925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20805544-DCFE-449F-A1EA-65F6846C6257}"/>
              </a:ext>
            </a:extLst>
          </p:cNvPr>
          <p:cNvSpPr/>
          <p:nvPr/>
        </p:nvSpPr>
        <p:spPr>
          <a:xfrm>
            <a:off x="5069090" y="3515968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</a:t>
            </a:r>
            <a:r>
              <a:rPr lang="en-US" altLang="zh-CN" sz="1100" dirty="0"/>
              <a:t>125</a:t>
            </a:r>
            <a:r>
              <a:rPr lang="zh-CN" altLang="en-US" sz="1100" dirty="0"/>
              <a:t>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</p:spTree>
    <p:extLst>
      <p:ext uri="{BB962C8B-B14F-4D97-AF65-F5344CB8AC3E}">
        <p14:creationId xmlns:p14="http://schemas.microsoft.com/office/powerpoint/2010/main" val="25488016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82109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2.7 </a:t>
            </a:r>
            <a:r>
              <a:rPr kumimoji="1" lang="zh-CN" altLang="en-US" sz="4000" dirty="0"/>
              <a:t>无环边</a:t>
            </a:r>
            <a:r>
              <a:rPr kumimoji="1" lang="en-US" altLang="zh-CN" sz="4000" dirty="0" err="1"/>
              <a:t>leftJoin</a:t>
            </a:r>
            <a:endParaRPr kumimoji="1" lang="en-US" altLang="zh-CN" sz="40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F8E1BAF-14E7-4314-8F53-8530D4513DFD}"/>
              </a:ext>
            </a:extLst>
          </p:cNvPr>
          <p:cNvSpPr txBox="1"/>
          <p:nvPr/>
        </p:nvSpPr>
        <p:spPr>
          <a:xfrm>
            <a:off x="7683533" y="1895739"/>
            <a:ext cx="343167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leftJoin</a:t>
            </a:r>
            <a:r>
              <a:rPr lang="zh-CN" altLang="en-US" dirty="0"/>
              <a:t>是关键中的关键，这里涉及新老信息相加，而且要推及环内边。</a:t>
            </a:r>
            <a:endParaRPr lang="en-US" altLang="zh-CN" dirty="0"/>
          </a:p>
          <a:p>
            <a:r>
              <a:rPr lang="zh-CN" altLang="en-US" dirty="0"/>
              <a:t>首先可以确定的是，这里不能同</a:t>
            </a:r>
            <a:r>
              <a:rPr lang="en-US" altLang="zh-CN" dirty="0"/>
              <a:t>Key</a:t>
            </a:r>
            <a:r>
              <a:rPr lang="zh-CN" altLang="en-US" dirty="0"/>
              <a:t>的比例相加，异</a:t>
            </a:r>
            <a:r>
              <a:rPr lang="en-US" altLang="zh-CN" dirty="0"/>
              <a:t>Key</a:t>
            </a:r>
            <a:r>
              <a:rPr lang="zh-CN" altLang="en-US" dirty="0"/>
              <a:t>合并。否则前面的</a:t>
            </a:r>
            <a:r>
              <a:rPr lang="en-US" altLang="zh-CN" dirty="0"/>
              <a:t>G12</a:t>
            </a:r>
            <a:r>
              <a:rPr lang="zh-CN" altLang="en-US" dirty="0"/>
              <a:t>的比例就会重复计算，超出</a:t>
            </a:r>
            <a:r>
              <a:rPr lang="en-US" altLang="zh-CN" dirty="0"/>
              <a:t>1.000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但是如果环足够大，那么这条边会一直重复发送消息。导致相加结果超过</a:t>
            </a:r>
            <a:r>
              <a:rPr lang="en-US" altLang="zh-CN" dirty="0"/>
              <a:t>1</a:t>
            </a:r>
            <a:r>
              <a:rPr lang="zh-CN" altLang="en-US"/>
              <a:t>，这时候我们就希望当一次完整计算后，这条边再发送消息。</a:t>
            </a:r>
            <a:endParaRPr lang="zh-CN" altLang="en-US" dirty="0"/>
          </a:p>
        </p:txBody>
      </p:sp>
      <p:cxnSp>
        <p:nvCxnSpPr>
          <p:cNvPr id="24" name="曲线连接符 31">
            <a:extLst>
              <a:ext uri="{FF2B5EF4-FFF2-40B4-BE49-F238E27FC236}">
                <a16:creationId xmlns:a16="http://schemas.microsoft.com/office/drawing/2014/main" id="{028A9E3D-283F-4394-8945-85A65D405B71}"/>
              </a:ext>
            </a:extLst>
          </p:cNvPr>
          <p:cNvCxnSpPr>
            <a:cxnSpLocks/>
            <a:stCxn id="26" idx="2"/>
            <a:endCxn id="25" idx="3"/>
          </p:cNvCxnSpPr>
          <p:nvPr/>
        </p:nvCxnSpPr>
        <p:spPr>
          <a:xfrm rot="5400000">
            <a:off x="2858902" y="4593146"/>
            <a:ext cx="996168" cy="150453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圆角矩形 33">
            <a:extLst>
              <a:ext uri="{FF2B5EF4-FFF2-40B4-BE49-F238E27FC236}">
                <a16:creationId xmlns:a16="http://schemas.microsoft.com/office/drawing/2014/main" id="{8E3DCF65-8274-4C1E-9322-8EEA8E5EEF46}"/>
              </a:ext>
            </a:extLst>
          </p:cNvPr>
          <p:cNvSpPr/>
          <p:nvPr/>
        </p:nvSpPr>
        <p:spPr>
          <a:xfrm>
            <a:off x="1063456" y="55261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6" name="圆角矩形 38">
            <a:extLst>
              <a:ext uri="{FF2B5EF4-FFF2-40B4-BE49-F238E27FC236}">
                <a16:creationId xmlns:a16="http://schemas.microsoft.com/office/drawing/2014/main" id="{B9D9BF6E-927E-4F30-8F8D-9BBBC13E26C7}"/>
              </a:ext>
            </a:extLst>
          </p:cNvPr>
          <p:cNvSpPr/>
          <p:nvPr/>
        </p:nvSpPr>
        <p:spPr>
          <a:xfrm>
            <a:off x="3292791" y="421262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5A11065-8817-4D80-B094-7F7EB5F6CECA}"/>
              </a:ext>
            </a:extLst>
          </p:cNvPr>
          <p:cNvSpPr/>
          <p:nvPr/>
        </p:nvSpPr>
        <p:spPr>
          <a:xfrm>
            <a:off x="4109252" y="2548141"/>
            <a:ext cx="270168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err="1">
                <a:solidFill>
                  <a:srgbClr val="0070C0"/>
                </a:solidFill>
              </a:rPr>
              <a:t>newGraphInvInfo</a:t>
            </a:r>
            <a:endParaRPr lang="en-US" altLang="zh-CN" sz="1100" dirty="0">
              <a:solidFill>
                <a:srgbClr val="0070C0"/>
              </a:solidFill>
            </a:endParaRPr>
          </a:p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</a:t>
            </a:r>
            <a:r>
              <a:rPr lang="en-US" altLang="zh-CN" sz="1100" dirty="0"/>
              <a:t>125</a:t>
            </a:r>
            <a:r>
              <a:rPr lang="zh-CN" altLang="en-US" sz="1100" dirty="0"/>
              <a:t>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90AB1C4-99E0-4ABA-83FE-66D5D2B8A1F2}"/>
              </a:ext>
            </a:extLst>
          </p:cNvPr>
          <p:cNvSpPr/>
          <p:nvPr/>
        </p:nvSpPr>
        <p:spPr>
          <a:xfrm>
            <a:off x="730722" y="2514402"/>
            <a:ext cx="271648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err="1">
                <a:solidFill>
                  <a:srgbClr val="00B050"/>
                </a:solidFill>
              </a:rPr>
              <a:t>oldGraphInvInfo</a:t>
            </a:r>
            <a:endParaRPr lang="en-US" altLang="zh-CN" sz="1100" dirty="0">
              <a:solidFill>
                <a:srgbClr val="00B050"/>
              </a:solidFill>
            </a:endParaRPr>
          </a:p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investmentInfo(狮驼岭右护法有限公司,0.500000,1000.0,3,1,false),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investmentInfo(狮驼岭左护法有限公司,0.250000,1000.0,3,2,false))</a:t>
            </a:r>
          </a:p>
        </p:txBody>
      </p:sp>
    </p:spTree>
    <p:extLst>
      <p:ext uri="{BB962C8B-B14F-4D97-AF65-F5344CB8AC3E}">
        <p14:creationId xmlns:p14="http://schemas.microsoft.com/office/powerpoint/2010/main" val="2444314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5897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-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5</a:t>
            </a:r>
            <a:endParaRPr kumimoji="1" lang="zh-CN" altLang="en-US" sz="4000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E4D98F5D-2DEF-0C4A-AD4B-85C446276FFA}"/>
              </a:ext>
            </a:extLst>
          </p:cNvPr>
          <p:cNvSpPr/>
          <p:nvPr/>
        </p:nvSpPr>
        <p:spPr>
          <a:xfrm>
            <a:off x="1376323" y="190878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4FA77C39-9E73-5A46-92DC-D97DE46CCC49}"/>
              </a:ext>
            </a:extLst>
          </p:cNvPr>
          <p:cNvSpPr/>
          <p:nvPr/>
        </p:nvSpPr>
        <p:spPr>
          <a:xfrm>
            <a:off x="5197419" y="222613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500C2F06-493D-F749-91E9-CA9D8E9C2290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3009243" y="2226137"/>
            <a:ext cx="2188176" cy="3173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FB97E9F2-CE24-AE41-94AF-8585C1301763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>
            <a:off x="7926322" y="3362498"/>
            <a:ext cx="737246" cy="311252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EBBFD528-8E30-694B-A23C-2BBD39DD82A7}"/>
              </a:ext>
            </a:extLst>
          </p:cNvPr>
          <p:cNvSpPr/>
          <p:nvPr/>
        </p:nvSpPr>
        <p:spPr>
          <a:xfrm>
            <a:off x="5197419" y="497003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489483FD-54DD-7645-A673-23A4E1411D24}"/>
              </a:ext>
            </a:extLst>
          </p:cNvPr>
          <p:cNvCxnSpPr>
            <a:cxnSpLocks/>
            <a:stCxn id="19" idx="1"/>
            <a:endCxn id="16" idx="1"/>
          </p:cNvCxnSpPr>
          <p:nvPr/>
        </p:nvCxnSpPr>
        <p:spPr>
          <a:xfrm rot="10800000">
            <a:off x="5197419" y="2543489"/>
            <a:ext cx="12700" cy="2743894"/>
          </a:xfrm>
          <a:prstGeom prst="curvedConnector3">
            <a:avLst>
              <a:gd name="adj1" fmla="val 6888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B69E5161-38B9-0B42-B5F5-72436156FFC5}"/>
              </a:ext>
            </a:extLst>
          </p:cNvPr>
          <p:cNvCxnSpPr>
            <a:cxnSpLocks/>
            <a:stCxn id="16" idx="3"/>
            <a:endCxn id="19" idx="3"/>
          </p:cNvCxnSpPr>
          <p:nvPr/>
        </p:nvCxnSpPr>
        <p:spPr>
          <a:xfrm>
            <a:off x="6564538" y="2543489"/>
            <a:ext cx="174145" cy="2743894"/>
          </a:xfrm>
          <a:prstGeom prst="curvedConnector3">
            <a:avLst>
              <a:gd name="adj1" fmla="val 6233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99A27C38-04EE-EE4F-B4F7-3BF1B8C243B9}"/>
              </a:ext>
            </a:extLst>
          </p:cNvPr>
          <p:cNvSpPr/>
          <p:nvPr/>
        </p:nvSpPr>
        <p:spPr>
          <a:xfrm>
            <a:off x="9034747" y="391543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44690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5897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-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6</a:t>
            </a:r>
            <a:endParaRPr kumimoji="1" lang="zh-CN" altLang="en-US" sz="4000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87D721BE-E8EA-8941-A2B4-5486E655E14C}"/>
              </a:ext>
            </a:extLst>
          </p:cNvPr>
          <p:cNvSpPr/>
          <p:nvPr/>
        </p:nvSpPr>
        <p:spPr>
          <a:xfrm>
            <a:off x="1376323" y="190878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C8A59E80-807F-684C-BAE1-38D042D43427}"/>
              </a:ext>
            </a:extLst>
          </p:cNvPr>
          <p:cNvSpPr/>
          <p:nvPr/>
        </p:nvSpPr>
        <p:spPr>
          <a:xfrm>
            <a:off x="5197419" y="222613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61BA5E43-1859-8F4D-818A-04C4601E5A5F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3009243" y="2226137"/>
            <a:ext cx="2188176" cy="3173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>
            <a:off x="7926322" y="3362498"/>
            <a:ext cx="737246" cy="311252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5197419" y="497003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FA64C907-6A17-2844-91F2-CCE29A6AD52D}"/>
              </a:ext>
            </a:extLst>
          </p:cNvPr>
          <p:cNvCxnSpPr>
            <a:cxnSpLocks/>
            <a:stCxn id="19" idx="1"/>
            <a:endCxn id="16" idx="1"/>
          </p:cNvCxnSpPr>
          <p:nvPr/>
        </p:nvCxnSpPr>
        <p:spPr>
          <a:xfrm rot="10800000">
            <a:off x="5197419" y="2543489"/>
            <a:ext cx="12700" cy="2743894"/>
          </a:xfrm>
          <a:prstGeom prst="curvedConnector3">
            <a:avLst>
              <a:gd name="adj1" fmla="val 6888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C035F9CB-8F3C-3E4E-BAF3-9F431970AFBC}"/>
              </a:ext>
            </a:extLst>
          </p:cNvPr>
          <p:cNvCxnSpPr>
            <a:cxnSpLocks/>
            <a:stCxn id="16" idx="3"/>
            <a:endCxn id="19" idx="3"/>
          </p:cNvCxnSpPr>
          <p:nvPr/>
        </p:nvCxnSpPr>
        <p:spPr>
          <a:xfrm>
            <a:off x="6564538" y="2543489"/>
            <a:ext cx="174145" cy="2743894"/>
          </a:xfrm>
          <a:prstGeom prst="curvedConnector3">
            <a:avLst>
              <a:gd name="adj1" fmla="val 6233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9034747" y="391543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34537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3447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长环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87D721BE-E8EA-8941-A2B4-5486E655E14C}"/>
              </a:ext>
            </a:extLst>
          </p:cNvPr>
          <p:cNvSpPr/>
          <p:nvPr/>
        </p:nvSpPr>
        <p:spPr>
          <a:xfrm>
            <a:off x="605691" y="1385332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C8A59E80-807F-684C-BAE1-38D042D43427}"/>
              </a:ext>
            </a:extLst>
          </p:cNvPr>
          <p:cNvSpPr/>
          <p:nvPr/>
        </p:nvSpPr>
        <p:spPr>
          <a:xfrm>
            <a:off x="4390595" y="133125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61BA5E43-1859-8F4D-818A-04C4601E5A5F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2238611" y="1648604"/>
            <a:ext cx="2151984" cy="540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7570204" y="4571147"/>
            <a:ext cx="324491" cy="2870394"/>
          </a:xfrm>
          <a:prstGeom prst="curvedConnector4">
            <a:avLst>
              <a:gd name="adj1" fmla="val -70449"/>
              <a:gd name="adj2" fmla="val 642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4755989" y="552674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FA64C907-6A17-2844-91F2-CCE29A6AD52D}"/>
              </a:ext>
            </a:extLst>
          </p:cNvPr>
          <p:cNvCxnSpPr>
            <a:cxnSpLocks/>
            <a:stCxn id="31" idx="0"/>
            <a:endCxn id="16" idx="1"/>
          </p:cNvCxnSpPr>
          <p:nvPr/>
        </p:nvCxnSpPr>
        <p:spPr>
          <a:xfrm rot="5400000" flipH="1" flipV="1">
            <a:off x="3185992" y="1170641"/>
            <a:ext cx="726640" cy="168256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C035F9CB-8F3C-3E4E-BAF3-9F431970AFBC}"/>
              </a:ext>
            </a:extLst>
          </p:cNvPr>
          <p:cNvCxnSpPr>
            <a:cxnSpLocks/>
            <a:stCxn id="16" idx="3"/>
            <a:endCxn id="11" idx="1"/>
          </p:cNvCxnSpPr>
          <p:nvPr/>
        </p:nvCxnSpPr>
        <p:spPr>
          <a:xfrm>
            <a:off x="5757714" y="1648604"/>
            <a:ext cx="346744" cy="40683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351187" y="5533888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99735321-5847-4A40-9A6D-D67FCA2DECDC}"/>
              </a:ext>
            </a:extLst>
          </p:cNvPr>
          <p:cNvSpPr/>
          <p:nvPr/>
        </p:nvSpPr>
        <p:spPr>
          <a:xfrm>
            <a:off x="6104458" y="173808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AC991A50-876E-5E4F-BCE7-E2BCB5CE0621}"/>
              </a:ext>
            </a:extLst>
          </p:cNvPr>
          <p:cNvSpPr/>
          <p:nvPr/>
        </p:nvSpPr>
        <p:spPr>
          <a:xfrm>
            <a:off x="6875706" y="2984827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4CBC6E9D-D283-8A4E-BDBB-9DC7E4C8A67E}"/>
              </a:ext>
            </a:extLst>
          </p:cNvPr>
          <p:cNvSpPr/>
          <p:nvPr/>
        </p:nvSpPr>
        <p:spPr>
          <a:xfrm>
            <a:off x="7262329" y="411274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23" name="曲线连接符 22">
            <a:extLst>
              <a:ext uri="{FF2B5EF4-FFF2-40B4-BE49-F238E27FC236}">
                <a16:creationId xmlns:a16="http://schemas.microsoft.com/office/drawing/2014/main" id="{E2C391FE-B66A-2F46-8768-FE7FB1054FDD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rot="16200000" flipH="1">
            <a:off x="6867621" y="2293181"/>
            <a:ext cx="612043" cy="77124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>
            <a:extLst>
              <a:ext uri="{FF2B5EF4-FFF2-40B4-BE49-F238E27FC236}">
                <a16:creationId xmlns:a16="http://schemas.microsoft.com/office/drawing/2014/main" id="{99D0D77F-ED5A-2041-9CDA-C3EA4C49333B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16200000" flipH="1">
            <a:off x="7505968" y="3672825"/>
            <a:ext cx="493218" cy="38662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2964125" y="4574696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70A2AC2-EB1E-244A-BDA3-A48D0FCE7F47}"/>
              </a:ext>
            </a:extLst>
          </p:cNvPr>
          <p:cNvSpPr/>
          <p:nvPr/>
        </p:nvSpPr>
        <p:spPr>
          <a:xfrm>
            <a:off x="2407913" y="3465625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4D65F449-DE74-D64F-9D5C-1D35D48EB653}"/>
              </a:ext>
            </a:extLst>
          </p:cNvPr>
          <p:cNvSpPr/>
          <p:nvPr/>
        </p:nvSpPr>
        <p:spPr>
          <a:xfrm>
            <a:off x="1937397" y="23752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10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3514300A-CAE5-9C4A-A464-E3AE1362DBF0}"/>
              </a:ext>
            </a:extLst>
          </p:cNvPr>
          <p:cNvCxnSpPr>
            <a:cxnSpLocks/>
            <a:stCxn id="13" idx="2"/>
            <a:endCxn id="19" idx="3"/>
          </p:cNvCxnSpPr>
          <p:nvPr/>
        </p:nvCxnSpPr>
        <p:spPr>
          <a:xfrm rot="5400000">
            <a:off x="6573246" y="4471454"/>
            <a:ext cx="1096651" cy="16486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8C7E91BA-F0E2-7242-8052-B18425590291}"/>
              </a:ext>
            </a:extLst>
          </p:cNvPr>
          <p:cNvCxnSpPr>
            <a:cxnSpLocks/>
            <a:stCxn id="30" idx="0"/>
            <a:endCxn id="31" idx="2"/>
          </p:cNvCxnSpPr>
          <p:nvPr/>
        </p:nvCxnSpPr>
        <p:spPr>
          <a:xfrm rot="16200000" flipV="1">
            <a:off x="2715447" y="3002527"/>
            <a:ext cx="455680" cy="47051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EE2EDB59-B9A7-3242-8E01-90E8FAC54361}"/>
              </a:ext>
            </a:extLst>
          </p:cNvPr>
          <p:cNvCxnSpPr>
            <a:cxnSpLocks/>
            <a:stCxn id="29" idx="0"/>
            <a:endCxn id="30" idx="2"/>
          </p:cNvCxnSpPr>
          <p:nvPr/>
        </p:nvCxnSpPr>
        <p:spPr>
          <a:xfrm rot="16200000" flipV="1">
            <a:off x="3219466" y="4059405"/>
            <a:ext cx="474370" cy="55621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3734757" y="5209398"/>
            <a:ext cx="1021232" cy="63470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7559265" y="600634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76DB465F-6164-3E46-824E-9689E339965D}"/>
              </a:ext>
            </a:extLst>
          </p:cNvPr>
          <p:cNvSpPr txBox="1"/>
          <p:nvPr/>
        </p:nvSpPr>
        <p:spPr>
          <a:xfrm>
            <a:off x="6933833" y="524159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45FDBD91-B424-EC43-B43B-565F8F364808}"/>
              </a:ext>
            </a:extLst>
          </p:cNvPr>
          <p:cNvSpPr txBox="1"/>
          <p:nvPr/>
        </p:nvSpPr>
        <p:spPr>
          <a:xfrm>
            <a:off x="2595176" y="135080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BD36B00-C4F9-DA44-B3D0-2558D45BC79A}"/>
              </a:ext>
            </a:extLst>
          </p:cNvPr>
          <p:cNvSpPr txBox="1"/>
          <p:nvPr/>
        </p:nvSpPr>
        <p:spPr>
          <a:xfrm>
            <a:off x="2999043" y="180018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DE62FECD-E17E-AC42-AF5E-66E20C586E8C}"/>
              </a:ext>
            </a:extLst>
          </p:cNvPr>
          <p:cNvSpPr txBox="1"/>
          <p:nvPr/>
        </p:nvSpPr>
        <p:spPr>
          <a:xfrm>
            <a:off x="5836944" y="140020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720B339-BCC2-8442-B556-612C20B3CB47}"/>
              </a:ext>
            </a:extLst>
          </p:cNvPr>
          <p:cNvSpPr txBox="1"/>
          <p:nvPr/>
        </p:nvSpPr>
        <p:spPr>
          <a:xfrm>
            <a:off x="7020395" y="24110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8AE213E-A66F-3246-8C50-36552FC826C3}"/>
              </a:ext>
            </a:extLst>
          </p:cNvPr>
          <p:cNvSpPr txBox="1"/>
          <p:nvPr/>
        </p:nvSpPr>
        <p:spPr>
          <a:xfrm>
            <a:off x="7645827" y="364255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3966162" y="534922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B4821018-5301-B74E-B0E7-D0AA0F33F977}"/>
              </a:ext>
            </a:extLst>
          </p:cNvPr>
          <p:cNvSpPr txBox="1"/>
          <p:nvPr/>
        </p:nvSpPr>
        <p:spPr>
          <a:xfrm>
            <a:off x="3577997" y="410032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DF0725D2-5775-DA4D-B0CC-024B2FA249B3}"/>
              </a:ext>
            </a:extLst>
          </p:cNvPr>
          <p:cNvSpPr txBox="1"/>
          <p:nvPr/>
        </p:nvSpPr>
        <p:spPr>
          <a:xfrm>
            <a:off x="3022109" y="300212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05546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3447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长环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87D721BE-E8EA-8941-A2B4-5486E655E14C}"/>
              </a:ext>
            </a:extLst>
          </p:cNvPr>
          <p:cNvSpPr/>
          <p:nvPr/>
        </p:nvSpPr>
        <p:spPr>
          <a:xfrm>
            <a:off x="605691" y="1385332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C8A59E80-807F-684C-BAE1-38D042D43427}"/>
              </a:ext>
            </a:extLst>
          </p:cNvPr>
          <p:cNvSpPr/>
          <p:nvPr/>
        </p:nvSpPr>
        <p:spPr>
          <a:xfrm>
            <a:off x="4390595" y="133125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61BA5E43-1859-8F4D-818A-04C4601E5A5F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2238611" y="1648604"/>
            <a:ext cx="2151984" cy="540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7650171" y="4651114"/>
            <a:ext cx="395651" cy="2639301"/>
          </a:xfrm>
          <a:prstGeom prst="curvedConnector4">
            <a:avLst>
              <a:gd name="adj1" fmla="val -57778"/>
              <a:gd name="adj2" fmla="val 6546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4987082" y="545558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FA64C907-6A17-2844-91F2-CCE29A6AD52D}"/>
              </a:ext>
            </a:extLst>
          </p:cNvPr>
          <p:cNvCxnSpPr>
            <a:cxnSpLocks/>
            <a:stCxn id="31" idx="0"/>
            <a:endCxn id="16" idx="1"/>
          </p:cNvCxnSpPr>
          <p:nvPr/>
        </p:nvCxnSpPr>
        <p:spPr>
          <a:xfrm rot="5400000" flipH="1" flipV="1">
            <a:off x="3185992" y="1170641"/>
            <a:ext cx="726640" cy="168256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C035F9CB-8F3C-3E4E-BAF3-9F431970AFBC}"/>
              </a:ext>
            </a:extLst>
          </p:cNvPr>
          <p:cNvCxnSpPr>
            <a:cxnSpLocks/>
            <a:stCxn id="16" idx="3"/>
            <a:endCxn id="11" idx="1"/>
          </p:cNvCxnSpPr>
          <p:nvPr/>
        </p:nvCxnSpPr>
        <p:spPr>
          <a:xfrm>
            <a:off x="5757714" y="1648604"/>
            <a:ext cx="346744" cy="40683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351187" y="5533888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99735321-5847-4A40-9A6D-D67FCA2DECDC}"/>
              </a:ext>
            </a:extLst>
          </p:cNvPr>
          <p:cNvSpPr/>
          <p:nvPr/>
        </p:nvSpPr>
        <p:spPr>
          <a:xfrm>
            <a:off x="6104458" y="173808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AC991A50-876E-5E4F-BCE7-E2BCB5CE0621}"/>
              </a:ext>
            </a:extLst>
          </p:cNvPr>
          <p:cNvSpPr/>
          <p:nvPr/>
        </p:nvSpPr>
        <p:spPr>
          <a:xfrm>
            <a:off x="6875706" y="2984827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4CBC6E9D-D283-8A4E-BDBB-9DC7E4C8A67E}"/>
              </a:ext>
            </a:extLst>
          </p:cNvPr>
          <p:cNvSpPr/>
          <p:nvPr/>
        </p:nvSpPr>
        <p:spPr>
          <a:xfrm>
            <a:off x="7262329" y="411274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23" name="曲线连接符 22">
            <a:extLst>
              <a:ext uri="{FF2B5EF4-FFF2-40B4-BE49-F238E27FC236}">
                <a16:creationId xmlns:a16="http://schemas.microsoft.com/office/drawing/2014/main" id="{E2C391FE-B66A-2F46-8768-FE7FB1054FDD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rot="16200000" flipH="1">
            <a:off x="6867621" y="2293181"/>
            <a:ext cx="612043" cy="77124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>
            <a:extLst>
              <a:ext uri="{FF2B5EF4-FFF2-40B4-BE49-F238E27FC236}">
                <a16:creationId xmlns:a16="http://schemas.microsoft.com/office/drawing/2014/main" id="{99D0D77F-ED5A-2041-9CDA-C3EA4C49333B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16200000" flipH="1">
            <a:off x="7505968" y="3672825"/>
            <a:ext cx="493218" cy="38662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2964125" y="4574696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70A2AC2-EB1E-244A-BDA3-A48D0FCE7F47}"/>
              </a:ext>
            </a:extLst>
          </p:cNvPr>
          <p:cNvSpPr/>
          <p:nvPr/>
        </p:nvSpPr>
        <p:spPr>
          <a:xfrm>
            <a:off x="2407913" y="3465625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4D65F449-DE74-D64F-9D5C-1D35D48EB653}"/>
              </a:ext>
            </a:extLst>
          </p:cNvPr>
          <p:cNvSpPr/>
          <p:nvPr/>
        </p:nvSpPr>
        <p:spPr>
          <a:xfrm>
            <a:off x="1937397" y="23752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10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3514300A-CAE5-9C4A-A464-E3AE1362DBF0}"/>
              </a:ext>
            </a:extLst>
          </p:cNvPr>
          <p:cNvCxnSpPr>
            <a:cxnSpLocks/>
            <a:stCxn id="13" idx="2"/>
            <a:endCxn id="19" idx="3"/>
          </p:cNvCxnSpPr>
          <p:nvPr/>
        </p:nvCxnSpPr>
        <p:spPr>
          <a:xfrm rot="5400000">
            <a:off x="6724373" y="4551421"/>
            <a:ext cx="1025491" cy="141754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8C7E91BA-F0E2-7242-8052-B18425590291}"/>
              </a:ext>
            </a:extLst>
          </p:cNvPr>
          <p:cNvCxnSpPr>
            <a:cxnSpLocks/>
            <a:stCxn id="30" idx="0"/>
            <a:endCxn id="31" idx="2"/>
          </p:cNvCxnSpPr>
          <p:nvPr/>
        </p:nvCxnSpPr>
        <p:spPr>
          <a:xfrm rot="16200000" flipV="1">
            <a:off x="2715447" y="3002527"/>
            <a:ext cx="455680" cy="47051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EE2EDB59-B9A7-3242-8E01-90E8FAC54361}"/>
              </a:ext>
            </a:extLst>
          </p:cNvPr>
          <p:cNvCxnSpPr>
            <a:cxnSpLocks/>
            <a:stCxn id="29" idx="0"/>
            <a:endCxn id="30" idx="2"/>
          </p:cNvCxnSpPr>
          <p:nvPr/>
        </p:nvCxnSpPr>
        <p:spPr>
          <a:xfrm rot="16200000" flipV="1">
            <a:off x="3219466" y="4059405"/>
            <a:ext cx="474370" cy="55621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3734758" y="5209398"/>
            <a:ext cx="1252325" cy="56354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7559265" y="600634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76DB465F-6164-3E46-824E-9689E339965D}"/>
              </a:ext>
            </a:extLst>
          </p:cNvPr>
          <p:cNvSpPr txBox="1"/>
          <p:nvPr/>
        </p:nvSpPr>
        <p:spPr>
          <a:xfrm>
            <a:off x="6933833" y="524159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45FDBD91-B424-EC43-B43B-565F8F364808}"/>
              </a:ext>
            </a:extLst>
          </p:cNvPr>
          <p:cNvSpPr txBox="1"/>
          <p:nvPr/>
        </p:nvSpPr>
        <p:spPr>
          <a:xfrm>
            <a:off x="2595176" y="135080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BD36B00-C4F9-DA44-B3D0-2558D45BC79A}"/>
              </a:ext>
            </a:extLst>
          </p:cNvPr>
          <p:cNvSpPr txBox="1"/>
          <p:nvPr/>
        </p:nvSpPr>
        <p:spPr>
          <a:xfrm>
            <a:off x="2900028" y="175537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DE62FECD-E17E-AC42-AF5E-66E20C586E8C}"/>
              </a:ext>
            </a:extLst>
          </p:cNvPr>
          <p:cNvSpPr txBox="1"/>
          <p:nvPr/>
        </p:nvSpPr>
        <p:spPr>
          <a:xfrm>
            <a:off x="5836944" y="140020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720B339-BCC2-8442-B556-612C20B3CB47}"/>
              </a:ext>
            </a:extLst>
          </p:cNvPr>
          <p:cNvSpPr txBox="1"/>
          <p:nvPr/>
        </p:nvSpPr>
        <p:spPr>
          <a:xfrm>
            <a:off x="7020395" y="24110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8AE213E-A66F-3246-8C50-36552FC826C3}"/>
              </a:ext>
            </a:extLst>
          </p:cNvPr>
          <p:cNvSpPr txBox="1"/>
          <p:nvPr/>
        </p:nvSpPr>
        <p:spPr>
          <a:xfrm>
            <a:off x="7645827" y="364255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3966162" y="534922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B4821018-5301-B74E-B0E7-D0AA0F33F977}"/>
              </a:ext>
            </a:extLst>
          </p:cNvPr>
          <p:cNvSpPr txBox="1"/>
          <p:nvPr/>
        </p:nvSpPr>
        <p:spPr>
          <a:xfrm>
            <a:off x="3577997" y="410032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DF0725D2-5775-DA4D-B0CC-024B2FA249B3}"/>
              </a:ext>
            </a:extLst>
          </p:cNvPr>
          <p:cNvSpPr txBox="1"/>
          <p:nvPr/>
        </p:nvSpPr>
        <p:spPr>
          <a:xfrm>
            <a:off x="3022109" y="300212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E1495DE-1207-7244-8497-E0E431A95E56}"/>
              </a:ext>
            </a:extLst>
          </p:cNvPr>
          <p:cNvSpPr txBox="1"/>
          <p:nvPr/>
        </p:nvSpPr>
        <p:spPr>
          <a:xfrm>
            <a:off x="5160402" y="6254067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(0)</a:t>
            </a:r>
            <a:endParaRPr kumimoji="1"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6218B39-1F94-2346-9345-7B30D04087DC}"/>
              </a:ext>
            </a:extLst>
          </p:cNvPr>
          <p:cNvSpPr txBox="1"/>
          <p:nvPr/>
        </p:nvSpPr>
        <p:spPr>
          <a:xfrm>
            <a:off x="1694135" y="4144615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(2)</a:t>
            </a:r>
            <a:endParaRPr kumimoji="1"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DE9EE8F-299B-6749-BBAD-89C5E6719A46}"/>
              </a:ext>
            </a:extLst>
          </p:cNvPr>
          <p:cNvSpPr txBox="1"/>
          <p:nvPr/>
        </p:nvSpPr>
        <p:spPr>
          <a:xfrm>
            <a:off x="2494211" y="5419662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(1)</a:t>
            </a:r>
            <a:endParaRPr kumimoji="1"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7628119-71D7-1F40-81A7-D2F41ED905DB}"/>
              </a:ext>
            </a:extLst>
          </p:cNvPr>
          <p:cNvSpPr txBox="1"/>
          <p:nvPr/>
        </p:nvSpPr>
        <p:spPr>
          <a:xfrm>
            <a:off x="1145575" y="2987837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(3)</a:t>
            </a:r>
            <a:endParaRPr kumimoji="1"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B596476-F21E-7649-B59D-C0A2898169FA}"/>
              </a:ext>
            </a:extLst>
          </p:cNvPr>
          <p:cNvSpPr txBox="1"/>
          <p:nvPr/>
        </p:nvSpPr>
        <p:spPr>
          <a:xfrm>
            <a:off x="4277355" y="1953729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(4)</a:t>
            </a:r>
            <a:endParaRPr kumimoji="1"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D4245AC-5807-CE48-B40B-377136B77D23}"/>
              </a:ext>
            </a:extLst>
          </p:cNvPr>
          <p:cNvSpPr txBox="1"/>
          <p:nvPr/>
        </p:nvSpPr>
        <p:spPr>
          <a:xfrm>
            <a:off x="7593405" y="1738082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(5)</a:t>
            </a:r>
            <a:endParaRPr kumimoji="1"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229822E-8F03-0846-BD2A-30C968BE9AB4}"/>
              </a:ext>
            </a:extLst>
          </p:cNvPr>
          <p:cNvSpPr txBox="1"/>
          <p:nvPr/>
        </p:nvSpPr>
        <p:spPr>
          <a:xfrm>
            <a:off x="8329387" y="3293123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(6)</a:t>
            </a:r>
            <a:endParaRPr kumimoji="1"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E6359BAC-9464-A942-8053-7427B0A08FB5}"/>
              </a:ext>
            </a:extLst>
          </p:cNvPr>
          <p:cNvSpPr txBox="1"/>
          <p:nvPr/>
        </p:nvSpPr>
        <p:spPr>
          <a:xfrm>
            <a:off x="8730255" y="4329281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13129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3447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长环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87D721BE-E8EA-8941-A2B4-5486E655E14C}"/>
              </a:ext>
            </a:extLst>
          </p:cNvPr>
          <p:cNvSpPr/>
          <p:nvPr/>
        </p:nvSpPr>
        <p:spPr>
          <a:xfrm>
            <a:off x="605691" y="1385332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C8A59E80-807F-684C-BAE1-38D042D43427}"/>
              </a:ext>
            </a:extLst>
          </p:cNvPr>
          <p:cNvSpPr/>
          <p:nvPr/>
        </p:nvSpPr>
        <p:spPr>
          <a:xfrm>
            <a:off x="4390595" y="133125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61BA5E43-1859-8F4D-818A-04C4601E5A5F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2238611" y="1648604"/>
            <a:ext cx="2151984" cy="540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7605122" y="4261942"/>
            <a:ext cx="324491" cy="2870394"/>
          </a:xfrm>
          <a:prstGeom prst="curvedConnector4">
            <a:avLst>
              <a:gd name="adj1" fmla="val -70449"/>
              <a:gd name="adj2" fmla="val 642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4790907" y="521754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FA64C907-6A17-2844-91F2-CCE29A6AD52D}"/>
              </a:ext>
            </a:extLst>
          </p:cNvPr>
          <p:cNvCxnSpPr>
            <a:cxnSpLocks/>
            <a:stCxn id="31" idx="0"/>
            <a:endCxn id="16" idx="1"/>
          </p:cNvCxnSpPr>
          <p:nvPr/>
        </p:nvCxnSpPr>
        <p:spPr>
          <a:xfrm rot="5400000" flipH="1" flipV="1">
            <a:off x="3185992" y="1170641"/>
            <a:ext cx="726640" cy="168256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C035F9CB-8F3C-3E4E-BAF3-9F431970AFBC}"/>
              </a:ext>
            </a:extLst>
          </p:cNvPr>
          <p:cNvCxnSpPr>
            <a:cxnSpLocks/>
            <a:stCxn id="16" idx="3"/>
            <a:endCxn id="11" idx="1"/>
          </p:cNvCxnSpPr>
          <p:nvPr/>
        </p:nvCxnSpPr>
        <p:spPr>
          <a:xfrm>
            <a:off x="5757714" y="1648604"/>
            <a:ext cx="346744" cy="40683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386105" y="5224683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99735321-5847-4A40-9A6D-D67FCA2DECDC}"/>
              </a:ext>
            </a:extLst>
          </p:cNvPr>
          <p:cNvSpPr/>
          <p:nvPr/>
        </p:nvSpPr>
        <p:spPr>
          <a:xfrm>
            <a:off x="6104458" y="173808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AC991A50-876E-5E4F-BCE7-E2BCB5CE0621}"/>
              </a:ext>
            </a:extLst>
          </p:cNvPr>
          <p:cNvSpPr/>
          <p:nvPr/>
        </p:nvSpPr>
        <p:spPr>
          <a:xfrm>
            <a:off x="6875706" y="2984827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4CBC6E9D-D283-8A4E-BDBB-9DC7E4C8A67E}"/>
              </a:ext>
            </a:extLst>
          </p:cNvPr>
          <p:cNvSpPr/>
          <p:nvPr/>
        </p:nvSpPr>
        <p:spPr>
          <a:xfrm>
            <a:off x="7262329" y="411274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23" name="曲线连接符 22">
            <a:extLst>
              <a:ext uri="{FF2B5EF4-FFF2-40B4-BE49-F238E27FC236}">
                <a16:creationId xmlns:a16="http://schemas.microsoft.com/office/drawing/2014/main" id="{E2C391FE-B66A-2F46-8768-FE7FB1054FDD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rot="16200000" flipH="1">
            <a:off x="6867621" y="2293181"/>
            <a:ext cx="612043" cy="77124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>
            <a:extLst>
              <a:ext uri="{FF2B5EF4-FFF2-40B4-BE49-F238E27FC236}">
                <a16:creationId xmlns:a16="http://schemas.microsoft.com/office/drawing/2014/main" id="{99D0D77F-ED5A-2041-9CDA-C3EA4C49333B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16200000" flipH="1">
            <a:off x="7505968" y="3672825"/>
            <a:ext cx="493218" cy="38662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2778680" y="445011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70A2AC2-EB1E-244A-BDA3-A48D0FCE7F47}"/>
              </a:ext>
            </a:extLst>
          </p:cNvPr>
          <p:cNvSpPr/>
          <p:nvPr/>
        </p:nvSpPr>
        <p:spPr>
          <a:xfrm>
            <a:off x="2407913" y="3465625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4D65F449-DE74-D64F-9D5C-1D35D48EB653}"/>
              </a:ext>
            </a:extLst>
          </p:cNvPr>
          <p:cNvSpPr/>
          <p:nvPr/>
        </p:nvSpPr>
        <p:spPr>
          <a:xfrm>
            <a:off x="1937397" y="23752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10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3514300A-CAE5-9C4A-A464-E3AE1362DBF0}"/>
              </a:ext>
            </a:extLst>
          </p:cNvPr>
          <p:cNvCxnSpPr>
            <a:cxnSpLocks/>
            <a:endCxn id="19" idx="3"/>
          </p:cNvCxnSpPr>
          <p:nvPr/>
        </p:nvCxnSpPr>
        <p:spPr>
          <a:xfrm rot="5400000">
            <a:off x="6608164" y="4162249"/>
            <a:ext cx="1096651" cy="16486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8C7E91BA-F0E2-7242-8052-B18425590291}"/>
              </a:ext>
            </a:extLst>
          </p:cNvPr>
          <p:cNvCxnSpPr>
            <a:cxnSpLocks/>
            <a:stCxn id="30" idx="0"/>
            <a:endCxn id="31" idx="2"/>
          </p:cNvCxnSpPr>
          <p:nvPr/>
        </p:nvCxnSpPr>
        <p:spPr>
          <a:xfrm rot="16200000" flipV="1">
            <a:off x="2715447" y="3002527"/>
            <a:ext cx="455680" cy="47051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EE2EDB59-B9A7-3242-8E01-90E8FAC54361}"/>
              </a:ext>
            </a:extLst>
          </p:cNvPr>
          <p:cNvCxnSpPr>
            <a:cxnSpLocks/>
            <a:stCxn id="29" idx="0"/>
            <a:endCxn id="30" idx="2"/>
          </p:cNvCxnSpPr>
          <p:nvPr/>
        </p:nvCxnSpPr>
        <p:spPr>
          <a:xfrm rot="16200000" flipV="1">
            <a:off x="3189034" y="4089838"/>
            <a:ext cx="349791" cy="37076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3549313" y="5084819"/>
            <a:ext cx="1241595" cy="4500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7594183" y="569713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76DB465F-6164-3E46-824E-9689E339965D}"/>
              </a:ext>
            </a:extLst>
          </p:cNvPr>
          <p:cNvSpPr txBox="1"/>
          <p:nvPr/>
        </p:nvSpPr>
        <p:spPr>
          <a:xfrm>
            <a:off x="6968751" y="493239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45FDBD91-B424-EC43-B43B-565F8F364808}"/>
              </a:ext>
            </a:extLst>
          </p:cNvPr>
          <p:cNvSpPr txBox="1"/>
          <p:nvPr/>
        </p:nvSpPr>
        <p:spPr>
          <a:xfrm>
            <a:off x="2595176" y="135080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BD36B00-C4F9-DA44-B3D0-2558D45BC79A}"/>
              </a:ext>
            </a:extLst>
          </p:cNvPr>
          <p:cNvSpPr txBox="1"/>
          <p:nvPr/>
        </p:nvSpPr>
        <p:spPr>
          <a:xfrm>
            <a:off x="2999043" y="180018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DE62FECD-E17E-AC42-AF5E-66E20C586E8C}"/>
              </a:ext>
            </a:extLst>
          </p:cNvPr>
          <p:cNvSpPr txBox="1"/>
          <p:nvPr/>
        </p:nvSpPr>
        <p:spPr>
          <a:xfrm>
            <a:off x="5836944" y="140020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720B339-BCC2-8442-B556-612C20B3CB47}"/>
              </a:ext>
            </a:extLst>
          </p:cNvPr>
          <p:cNvSpPr txBox="1"/>
          <p:nvPr/>
        </p:nvSpPr>
        <p:spPr>
          <a:xfrm>
            <a:off x="7020395" y="24110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8AE213E-A66F-3246-8C50-36552FC826C3}"/>
              </a:ext>
            </a:extLst>
          </p:cNvPr>
          <p:cNvSpPr txBox="1"/>
          <p:nvPr/>
        </p:nvSpPr>
        <p:spPr>
          <a:xfrm>
            <a:off x="7645827" y="364255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4001080" y="504001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B4821018-5301-B74E-B0E7-D0AA0F33F977}"/>
              </a:ext>
            </a:extLst>
          </p:cNvPr>
          <p:cNvSpPr txBox="1"/>
          <p:nvPr/>
        </p:nvSpPr>
        <p:spPr>
          <a:xfrm>
            <a:off x="3577997" y="410032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DF0725D2-5775-DA4D-B0CC-024B2FA249B3}"/>
              </a:ext>
            </a:extLst>
          </p:cNvPr>
          <p:cNvSpPr txBox="1"/>
          <p:nvPr/>
        </p:nvSpPr>
        <p:spPr>
          <a:xfrm>
            <a:off x="3022109" y="300212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E1495DE-1207-7244-8497-E0E431A95E56}"/>
              </a:ext>
            </a:extLst>
          </p:cNvPr>
          <p:cNvSpPr txBox="1"/>
          <p:nvPr/>
        </p:nvSpPr>
        <p:spPr>
          <a:xfrm>
            <a:off x="5195320" y="5944862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(0)</a:t>
            </a:r>
            <a:endParaRPr kumimoji="1"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6218B39-1F94-2346-9345-7B30D04087DC}"/>
              </a:ext>
            </a:extLst>
          </p:cNvPr>
          <p:cNvSpPr txBox="1"/>
          <p:nvPr/>
        </p:nvSpPr>
        <p:spPr>
          <a:xfrm>
            <a:off x="1694135" y="4144615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(2)</a:t>
            </a:r>
            <a:endParaRPr kumimoji="1"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DE9EE8F-299B-6749-BBAD-89C5E6719A46}"/>
              </a:ext>
            </a:extLst>
          </p:cNvPr>
          <p:cNvSpPr txBox="1"/>
          <p:nvPr/>
        </p:nvSpPr>
        <p:spPr>
          <a:xfrm>
            <a:off x="2529129" y="5110457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(1)</a:t>
            </a:r>
            <a:endParaRPr kumimoji="1"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7628119-71D7-1F40-81A7-D2F41ED905DB}"/>
              </a:ext>
            </a:extLst>
          </p:cNvPr>
          <p:cNvSpPr txBox="1"/>
          <p:nvPr/>
        </p:nvSpPr>
        <p:spPr>
          <a:xfrm>
            <a:off x="1145575" y="2987837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(3)</a:t>
            </a:r>
            <a:endParaRPr kumimoji="1"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B596476-F21E-7649-B59D-C0A2898169FA}"/>
              </a:ext>
            </a:extLst>
          </p:cNvPr>
          <p:cNvSpPr txBox="1"/>
          <p:nvPr/>
        </p:nvSpPr>
        <p:spPr>
          <a:xfrm>
            <a:off x="4277355" y="1953729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(4)</a:t>
            </a:r>
            <a:endParaRPr kumimoji="1"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D4245AC-5807-CE48-B40B-377136B77D23}"/>
              </a:ext>
            </a:extLst>
          </p:cNvPr>
          <p:cNvSpPr txBox="1"/>
          <p:nvPr/>
        </p:nvSpPr>
        <p:spPr>
          <a:xfrm>
            <a:off x="7593405" y="1738082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(5)</a:t>
            </a:r>
            <a:endParaRPr kumimoji="1"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229822E-8F03-0846-BD2A-30C968BE9AB4}"/>
              </a:ext>
            </a:extLst>
          </p:cNvPr>
          <p:cNvSpPr txBox="1"/>
          <p:nvPr/>
        </p:nvSpPr>
        <p:spPr>
          <a:xfrm>
            <a:off x="8329387" y="3293123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(6)</a:t>
            </a:r>
            <a:endParaRPr kumimoji="1"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E6359BAC-9464-A942-8053-7427B0A08FB5}"/>
              </a:ext>
            </a:extLst>
          </p:cNvPr>
          <p:cNvSpPr txBox="1"/>
          <p:nvPr/>
        </p:nvSpPr>
        <p:spPr>
          <a:xfrm>
            <a:off x="8730255" y="4329281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C33E39A-8752-4745-B361-3F75CEC7B73F}"/>
              </a:ext>
            </a:extLst>
          </p:cNvPr>
          <p:cNvSpPr txBox="1"/>
          <p:nvPr/>
        </p:nvSpPr>
        <p:spPr>
          <a:xfrm>
            <a:off x="5257901" y="6277499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dirty="0">
                <a:solidFill>
                  <a:srgbClr val="FF0000"/>
                </a:solidFill>
              </a:rPr>
              <a:t>(8)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761231E1-D855-5F44-9928-98E66D52562F}"/>
              </a:ext>
            </a:extLst>
          </p:cNvPr>
          <p:cNvSpPr txBox="1"/>
          <p:nvPr/>
        </p:nvSpPr>
        <p:spPr>
          <a:xfrm>
            <a:off x="2452942" y="5542033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dirty="0">
                <a:solidFill>
                  <a:srgbClr val="FF0000"/>
                </a:solidFill>
              </a:rPr>
              <a:t>(9)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231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344245" y="107719"/>
            <a:ext cx="84882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清空长环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sz="4000" dirty="0">
                <a:solidFill>
                  <a:srgbClr val="FF0000"/>
                </a:solidFill>
              </a:rPr>
              <a:t>(6)</a:t>
            </a:r>
            <a:endParaRPr kumimoji="1" lang="zh-CN" altLang="en-US" sz="4000" dirty="0">
              <a:solidFill>
                <a:srgbClr val="FF0000"/>
              </a:solidFill>
            </a:endParaRPr>
          </a:p>
          <a:p>
            <a:endParaRPr kumimoji="1" lang="zh-CN" altLang="en-US" sz="4000" dirty="0"/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5808520" y="1110026"/>
            <a:ext cx="1677614" cy="4417004"/>
          </a:xfrm>
          <a:prstGeom prst="curvedConnector4">
            <a:avLst>
              <a:gd name="adj1" fmla="val -13626"/>
              <a:gd name="adj2" fmla="val 592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2897561" y="2162370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039369" y="3522634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680197" y="86555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1450829" y="1500253"/>
            <a:ext cx="1446732" cy="9794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6211715" y="331852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1502719" y="152277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6E52DBF-A443-2D4D-A7A7-2CC7008812F5}"/>
              </a:ext>
            </a:extLst>
          </p:cNvPr>
          <p:cNvSpPr/>
          <p:nvPr/>
        </p:nvSpPr>
        <p:spPr>
          <a:xfrm>
            <a:off x="5639940" y="1263822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49" name="曲线连接符 48">
            <a:extLst>
              <a:ext uri="{FF2B5EF4-FFF2-40B4-BE49-F238E27FC236}">
                <a16:creationId xmlns:a16="http://schemas.microsoft.com/office/drawing/2014/main" id="{57E2D82B-86D8-164D-BD2B-926A01E9B8A4}"/>
              </a:ext>
            </a:extLst>
          </p:cNvPr>
          <p:cNvCxnSpPr>
            <a:cxnSpLocks/>
            <a:endCxn id="19" idx="3"/>
          </p:cNvCxnSpPr>
          <p:nvPr/>
        </p:nvCxnSpPr>
        <p:spPr>
          <a:xfrm rot="10800000" flipV="1">
            <a:off x="4438825" y="1589317"/>
            <a:ext cx="1919598" cy="89040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8CAE788-2E32-934A-966C-7E5921EE1607}"/>
              </a:ext>
            </a:extLst>
          </p:cNvPr>
          <p:cNvSpPr txBox="1"/>
          <p:nvPr/>
        </p:nvSpPr>
        <p:spPr>
          <a:xfrm>
            <a:off x="5346362" y="2083470"/>
            <a:ext cx="47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2F8232C-9EA9-4B47-89C0-FF6BF1804BF6}"/>
              </a:ext>
            </a:extLst>
          </p:cNvPr>
          <p:cNvSpPr txBox="1"/>
          <p:nvPr/>
        </p:nvSpPr>
        <p:spPr>
          <a:xfrm>
            <a:off x="7107866" y="1480357"/>
            <a:ext cx="113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0EC7F1-ED8F-064A-B44E-7AC0CACC9FC0}"/>
              </a:ext>
            </a:extLst>
          </p:cNvPr>
          <p:cNvSpPr/>
          <p:nvPr/>
        </p:nvSpPr>
        <p:spPr>
          <a:xfrm>
            <a:off x="1809213" y="2053940"/>
            <a:ext cx="4069592" cy="2433977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2D22241-5542-6D4D-A284-4A361CAB67A8}"/>
              </a:ext>
            </a:extLst>
          </p:cNvPr>
          <p:cNvSpPr/>
          <p:nvPr/>
        </p:nvSpPr>
        <p:spPr>
          <a:xfrm>
            <a:off x="7198163" y="4400452"/>
            <a:ext cx="456058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5 -&gt;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(5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,0.250000,2,6,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10 -&gt;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(10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,0.500000,2,4,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6 -&gt;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(6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,0.250000,2,7,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,0.500000,2,3,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3 -&gt;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(3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,0.250000,2,5,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,0.500000,2,2,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99999 -&gt;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(default_name,0.0,99998,1,false))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B566-1779-9843-87A8-067FFB414521}"/>
              </a:ext>
            </a:extLst>
          </p:cNvPr>
          <p:cNvSpPr/>
          <p:nvPr/>
        </p:nvSpPr>
        <p:spPr>
          <a:xfrm>
            <a:off x="1805813" y="2848409"/>
            <a:ext cx="4552610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7 -&gt;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(7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,0.500000,4,7,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99999 -&gt;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(default_name,0.0,99998,1,false))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78A096-4890-C54C-9F81-A7A292258A17}"/>
              </a:ext>
            </a:extLst>
          </p:cNvPr>
          <p:cNvSpPr/>
          <p:nvPr/>
        </p:nvSpPr>
        <p:spPr>
          <a:xfrm>
            <a:off x="7198163" y="3490368"/>
            <a:ext cx="4417004" cy="2984003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3414BBBB-C049-2240-B059-FD217DF269DA}"/>
              </a:ext>
            </a:extLst>
          </p:cNvPr>
          <p:cNvCxnSpPr>
            <a:cxnSpLocks/>
            <a:endCxn id="7" idx="2"/>
          </p:cNvCxnSpPr>
          <p:nvPr/>
        </p:nvCxnSpPr>
        <p:spPr>
          <a:xfrm rot="5400000" flipH="1" flipV="1">
            <a:off x="2670706" y="4275811"/>
            <a:ext cx="1561540" cy="1261283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0756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344245" y="107719"/>
            <a:ext cx="84882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清空长环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sz="4000" dirty="0">
                <a:solidFill>
                  <a:srgbClr val="FF0000"/>
                </a:solidFill>
              </a:rPr>
              <a:t>(7)</a:t>
            </a:r>
            <a:endParaRPr kumimoji="1" lang="zh-CN" altLang="en-US" sz="4000" dirty="0">
              <a:solidFill>
                <a:srgbClr val="FF0000"/>
              </a:solidFill>
            </a:endParaRPr>
          </a:p>
          <a:p>
            <a:endParaRPr kumimoji="1" lang="zh-CN" altLang="en-US" sz="4000" dirty="0"/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5752789" y="1165757"/>
            <a:ext cx="1073523" cy="3701452"/>
          </a:xfrm>
          <a:prstGeom prst="curvedConnector4">
            <a:avLst>
              <a:gd name="adj1" fmla="val -21294"/>
              <a:gd name="adj2" fmla="val 610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2897561" y="2162370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7323817" y="2918543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680197" y="86555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1450829" y="1500253"/>
            <a:ext cx="1446732" cy="9794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6211715" y="331852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1502719" y="152277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6E52DBF-A443-2D4D-A7A7-2CC7008812F5}"/>
              </a:ext>
            </a:extLst>
          </p:cNvPr>
          <p:cNvSpPr/>
          <p:nvPr/>
        </p:nvSpPr>
        <p:spPr>
          <a:xfrm>
            <a:off x="5639940" y="1263822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49" name="曲线连接符 48">
            <a:extLst>
              <a:ext uri="{FF2B5EF4-FFF2-40B4-BE49-F238E27FC236}">
                <a16:creationId xmlns:a16="http://schemas.microsoft.com/office/drawing/2014/main" id="{57E2D82B-86D8-164D-BD2B-926A01E9B8A4}"/>
              </a:ext>
            </a:extLst>
          </p:cNvPr>
          <p:cNvCxnSpPr>
            <a:cxnSpLocks/>
            <a:endCxn id="19" idx="3"/>
          </p:cNvCxnSpPr>
          <p:nvPr/>
        </p:nvCxnSpPr>
        <p:spPr>
          <a:xfrm rot="10800000" flipV="1">
            <a:off x="4438825" y="1589317"/>
            <a:ext cx="1919598" cy="89040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8CAE788-2E32-934A-966C-7E5921EE1607}"/>
              </a:ext>
            </a:extLst>
          </p:cNvPr>
          <p:cNvSpPr txBox="1"/>
          <p:nvPr/>
        </p:nvSpPr>
        <p:spPr>
          <a:xfrm>
            <a:off x="5346362" y="2083470"/>
            <a:ext cx="47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2F8232C-9EA9-4B47-89C0-FF6BF1804BF6}"/>
              </a:ext>
            </a:extLst>
          </p:cNvPr>
          <p:cNvSpPr txBox="1"/>
          <p:nvPr/>
        </p:nvSpPr>
        <p:spPr>
          <a:xfrm>
            <a:off x="7107866" y="1480357"/>
            <a:ext cx="113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0EC7F1-ED8F-064A-B44E-7AC0CACC9FC0}"/>
              </a:ext>
            </a:extLst>
          </p:cNvPr>
          <p:cNvSpPr/>
          <p:nvPr/>
        </p:nvSpPr>
        <p:spPr>
          <a:xfrm>
            <a:off x="1809213" y="2053940"/>
            <a:ext cx="3753866" cy="2324339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2D22241-5542-6D4D-A284-4A361CAB67A8}"/>
              </a:ext>
            </a:extLst>
          </p:cNvPr>
          <p:cNvSpPr/>
          <p:nvPr/>
        </p:nvSpPr>
        <p:spPr>
          <a:xfrm>
            <a:off x="7010458" y="4005516"/>
            <a:ext cx="4465989" cy="229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5 -&gt;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(5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,0.250000,2,6,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10 -&gt;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(10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,0.500000,2,4,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6 -&gt;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(6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,0.250000,2,7,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,0.500000,2,3,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7 -&gt;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(7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,0.250000,2,8,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3 -&gt;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(3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,0.250000,2,5,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,0.500000,2,2,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99999 -&gt;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(default_name,0.0,99998,1,false))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B566-1779-9843-87A8-067FFB414521}"/>
              </a:ext>
            </a:extLst>
          </p:cNvPr>
          <p:cNvSpPr/>
          <p:nvPr/>
        </p:nvSpPr>
        <p:spPr>
          <a:xfrm>
            <a:off x="1738686" y="2920872"/>
            <a:ext cx="380026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,0.250000,4,8,</a:t>
            </a:r>
            <a:r>
              <a:rPr lang="en" altLang="zh-CN" sz="1100" dirty="0"/>
              <a:t>false))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78A096-4890-C54C-9F81-A7A292258A17}"/>
              </a:ext>
            </a:extLst>
          </p:cNvPr>
          <p:cNvSpPr/>
          <p:nvPr/>
        </p:nvSpPr>
        <p:spPr>
          <a:xfrm>
            <a:off x="7007058" y="2886277"/>
            <a:ext cx="4196969" cy="3546054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3414BBBB-C049-2240-B059-FD217DF269DA}"/>
              </a:ext>
            </a:extLst>
          </p:cNvPr>
          <p:cNvCxnSpPr>
            <a:cxnSpLocks/>
            <a:endCxn id="7" idx="2"/>
          </p:cNvCxnSpPr>
          <p:nvPr/>
        </p:nvCxnSpPr>
        <p:spPr>
          <a:xfrm rot="5400000" flipH="1" flipV="1">
            <a:off x="2682296" y="4074137"/>
            <a:ext cx="1001791" cy="911255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3353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344245" y="107719"/>
            <a:ext cx="83471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清空长环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sz="4000" dirty="0">
                <a:solidFill>
                  <a:srgbClr val="FF0000"/>
                </a:solidFill>
              </a:rPr>
              <a:t>(8)</a:t>
            </a:r>
            <a:endParaRPr kumimoji="1" lang="zh-CN" altLang="en-US" sz="4000" dirty="0">
              <a:solidFill>
                <a:srgbClr val="FF0000"/>
              </a:solidFill>
            </a:endParaRPr>
          </a:p>
          <a:p>
            <a:endParaRPr kumimoji="1" lang="zh-CN" altLang="en-US" sz="4000" dirty="0"/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5808520" y="1110026"/>
            <a:ext cx="1677614" cy="4417004"/>
          </a:xfrm>
          <a:prstGeom prst="curvedConnector4">
            <a:avLst>
              <a:gd name="adj1" fmla="val -13626"/>
              <a:gd name="adj2" fmla="val 592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2897561" y="2162370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039369" y="3522634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680197" y="86555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1450829" y="1500253"/>
            <a:ext cx="1446732" cy="9794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6211715" y="331852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1502719" y="152277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6E52DBF-A443-2D4D-A7A7-2CC7008812F5}"/>
              </a:ext>
            </a:extLst>
          </p:cNvPr>
          <p:cNvSpPr/>
          <p:nvPr/>
        </p:nvSpPr>
        <p:spPr>
          <a:xfrm>
            <a:off x="5639940" y="1263822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49" name="曲线连接符 48">
            <a:extLst>
              <a:ext uri="{FF2B5EF4-FFF2-40B4-BE49-F238E27FC236}">
                <a16:creationId xmlns:a16="http://schemas.microsoft.com/office/drawing/2014/main" id="{57E2D82B-86D8-164D-BD2B-926A01E9B8A4}"/>
              </a:ext>
            </a:extLst>
          </p:cNvPr>
          <p:cNvCxnSpPr>
            <a:cxnSpLocks/>
            <a:endCxn id="19" idx="3"/>
          </p:cNvCxnSpPr>
          <p:nvPr/>
        </p:nvCxnSpPr>
        <p:spPr>
          <a:xfrm rot="10800000" flipV="1">
            <a:off x="4438825" y="1589317"/>
            <a:ext cx="1919598" cy="89040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8CAE788-2E32-934A-966C-7E5921EE1607}"/>
              </a:ext>
            </a:extLst>
          </p:cNvPr>
          <p:cNvSpPr txBox="1"/>
          <p:nvPr/>
        </p:nvSpPr>
        <p:spPr>
          <a:xfrm>
            <a:off x="5346362" y="2083470"/>
            <a:ext cx="47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2F8232C-9EA9-4B47-89C0-FF6BF1804BF6}"/>
              </a:ext>
            </a:extLst>
          </p:cNvPr>
          <p:cNvSpPr txBox="1"/>
          <p:nvPr/>
        </p:nvSpPr>
        <p:spPr>
          <a:xfrm>
            <a:off x="7107866" y="1480357"/>
            <a:ext cx="113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0EC7F1-ED8F-064A-B44E-7AC0CACC9FC0}"/>
              </a:ext>
            </a:extLst>
          </p:cNvPr>
          <p:cNvSpPr/>
          <p:nvPr/>
        </p:nvSpPr>
        <p:spPr>
          <a:xfrm>
            <a:off x="1809213" y="2053940"/>
            <a:ext cx="3586042" cy="2324339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2D22241-5542-6D4D-A284-4A361CAB67A8}"/>
              </a:ext>
            </a:extLst>
          </p:cNvPr>
          <p:cNvSpPr/>
          <p:nvPr/>
        </p:nvSpPr>
        <p:spPr>
          <a:xfrm>
            <a:off x="7726011" y="4609607"/>
            <a:ext cx="3892556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5 -&gt;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(5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,0.250000,2,6,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10 -&gt;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(10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,0.500000,2,4,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6 -&gt;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(6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,0.250000,2,7,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,0.500000,2,3,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7 -&gt;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(7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,0.250000,2,8,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3 -&gt;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(3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,0.250000,2,5,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,0.500000,2,2,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B566-1779-9843-87A8-067FFB414521}"/>
              </a:ext>
            </a:extLst>
          </p:cNvPr>
          <p:cNvSpPr/>
          <p:nvPr/>
        </p:nvSpPr>
        <p:spPr>
          <a:xfrm>
            <a:off x="1813299" y="2647355"/>
            <a:ext cx="3701674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,1.000000,4,2,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false))))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78A096-4890-C54C-9F81-A7A292258A17}"/>
              </a:ext>
            </a:extLst>
          </p:cNvPr>
          <p:cNvSpPr/>
          <p:nvPr/>
        </p:nvSpPr>
        <p:spPr>
          <a:xfrm>
            <a:off x="7722610" y="3490368"/>
            <a:ext cx="4027955" cy="3036555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3414BBBB-C049-2240-B059-FD217DF269DA}"/>
              </a:ext>
            </a:extLst>
          </p:cNvPr>
          <p:cNvCxnSpPr>
            <a:cxnSpLocks/>
            <a:endCxn id="7" idx="2"/>
          </p:cNvCxnSpPr>
          <p:nvPr/>
        </p:nvCxnSpPr>
        <p:spPr>
          <a:xfrm rot="5400000" flipH="1" flipV="1">
            <a:off x="2549601" y="3748729"/>
            <a:ext cx="1277190" cy="951880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>
            <a:extLst>
              <a:ext uri="{FF2B5EF4-FFF2-40B4-BE49-F238E27FC236}">
                <a16:creationId xmlns:a16="http://schemas.microsoft.com/office/drawing/2014/main" id="{F9DCCBD7-3864-2345-A741-6D299D5DECA5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6555808" y="5162200"/>
            <a:ext cx="1250738" cy="944313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5C3277F6-3D8A-BA4D-9EA7-8A8FA2458DCF}"/>
              </a:ext>
            </a:extLst>
          </p:cNvPr>
          <p:cNvSpPr txBox="1"/>
          <p:nvPr/>
        </p:nvSpPr>
        <p:spPr>
          <a:xfrm>
            <a:off x="4075394" y="5008311"/>
            <a:ext cx="2480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理论上应该相加</a:t>
            </a:r>
          </a:p>
        </p:txBody>
      </p:sp>
    </p:spTree>
    <p:extLst>
      <p:ext uri="{BB962C8B-B14F-4D97-AF65-F5344CB8AC3E}">
        <p14:creationId xmlns:p14="http://schemas.microsoft.com/office/powerpoint/2010/main" val="3655908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72218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4000" dirty="0" err="1"/>
              <a:t>triplet.sendToDst</a:t>
            </a:r>
            <a:r>
              <a:rPr lang="zh-CN" altLang="en-US" sz="4000" dirty="0"/>
              <a:t> </a:t>
            </a:r>
            <a:r>
              <a:rPr lang="en-US" altLang="zh-CN" sz="4000" dirty="0"/>
              <a:t>——</a:t>
            </a:r>
            <a:r>
              <a:rPr lang="zh-CN" altLang="en-US" sz="4000" dirty="0"/>
              <a:t> </a:t>
            </a:r>
            <a:r>
              <a:rPr lang="en-US" altLang="zh-CN" sz="4000" dirty="0" err="1"/>
              <a:t>sendMsg</a:t>
            </a:r>
            <a:endParaRPr kumimoji="1" lang="en-US" altLang="zh-CN" sz="4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EB2D0F2-CC2F-1645-A686-011EF8FDB16C}"/>
              </a:ext>
            </a:extLst>
          </p:cNvPr>
          <p:cNvSpPr/>
          <p:nvPr/>
        </p:nvSpPr>
        <p:spPr>
          <a:xfrm>
            <a:off x="4982769" y="2322539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3DE9FFA1-3DB1-D149-B2A5-89940865C6C8}"/>
              </a:ext>
            </a:extLst>
          </p:cNvPr>
          <p:cNvSpPr/>
          <p:nvPr/>
        </p:nvSpPr>
        <p:spPr>
          <a:xfrm>
            <a:off x="6589383" y="2395474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0ED4C420-4BB7-DD48-9B42-34EB2F343476}"/>
              </a:ext>
            </a:extLst>
          </p:cNvPr>
          <p:cNvSpPr/>
          <p:nvPr/>
        </p:nvSpPr>
        <p:spPr>
          <a:xfrm>
            <a:off x="10623115" y="2395473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94D8646B-30F4-2543-9C53-57FE19235674}"/>
              </a:ext>
            </a:extLst>
          </p:cNvPr>
          <p:cNvSpPr/>
          <p:nvPr/>
        </p:nvSpPr>
        <p:spPr>
          <a:xfrm>
            <a:off x="8771378" y="2415610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0371E9E-C829-534A-942A-26DFBE0D4D1F}"/>
              </a:ext>
            </a:extLst>
          </p:cNvPr>
          <p:cNvSpPr/>
          <p:nvPr/>
        </p:nvSpPr>
        <p:spPr>
          <a:xfrm>
            <a:off x="7934536" y="462102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98436D4A-443F-7C46-81E0-7EB83539A3A9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5761229" y="2765071"/>
            <a:ext cx="1981139" cy="23654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>
            <a:extLst>
              <a:ext uri="{FF2B5EF4-FFF2-40B4-BE49-F238E27FC236}">
                <a16:creationId xmlns:a16="http://schemas.microsoft.com/office/drawing/2014/main" id="{92C3B8BE-658C-FB44-8334-2797C82993B8}"/>
              </a:ext>
            </a:extLst>
          </p:cNvPr>
          <p:cNvCxnSpPr>
            <a:cxnSpLocks/>
            <a:stCxn id="38" idx="2"/>
            <a:endCxn id="41" idx="0"/>
          </p:cNvCxnSpPr>
          <p:nvPr/>
        </p:nvCxnSpPr>
        <p:spPr>
          <a:xfrm rot="16200000" flipH="1">
            <a:off x="7101459" y="3104390"/>
            <a:ext cx="1590853" cy="144242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8F86B154-92B1-E74E-B6F9-B4A074AA3CAA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rot="5400000">
            <a:off x="8202525" y="3465882"/>
            <a:ext cx="1570717" cy="7395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05F751BF-DD11-C545-9CB7-09302CFA3E81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9301429" y="3030400"/>
            <a:ext cx="1908205" cy="19077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25717EA0-9E1C-E746-9EA1-AF710354B68A}"/>
              </a:ext>
            </a:extLst>
          </p:cNvPr>
          <p:cNvSpPr/>
          <p:nvPr/>
        </p:nvSpPr>
        <p:spPr>
          <a:xfrm>
            <a:off x="5621500" y="3294951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A8241069-F875-E14E-ABFC-ED1306FFC4EB}"/>
              </a:ext>
            </a:extLst>
          </p:cNvPr>
          <p:cNvSpPr/>
          <p:nvPr/>
        </p:nvSpPr>
        <p:spPr>
          <a:xfrm>
            <a:off x="7337219" y="3295542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EE85A99D-EA26-4F4E-B381-47885D4F136F}"/>
              </a:ext>
            </a:extLst>
          </p:cNvPr>
          <p:cNvSpPr/>
          <p:nvPr/>
        </p:nvSpPr>
        <p:spPr>
          <a:xfrm>
            <a:off x="9248857" y="3294951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9A569251-7330-7F4E-A2C3-12FD800E0423}"/>
              </a:ext>
            </a:extLst>
          </p:cNvPr>
          <p:cNvSpPr/>
          <p:nvPr/>
        </p:nvSpPr>
        <p:spPr>
          <a:xfrm>
            <a:off x="11073390" y="3294951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1485.7</a:t>
            </a:r>
            <a:endParaRPr lang="zh-CN" altLang="en-US" dirty="0"/>
          </a:p>
        </p:txBody>
      </p:sp>
      <p:sp>
        <p:nvSpPr>
          <p:cNvPr id="50" name="右箭头 49">
            <a:extLst>
              <a:ext uri="{FF2B5EF4-FFF2-40B4-BE49-F238E27FC236}">
                <a16:creationId xmlns:a16="http://schemas.microsoft.com/office/drawing/2014/main" id="{8D55DB24-0496-BA45-8F44-F87AAC1C0140}"/>
              </a:ext>
            </a:extLst>
          </p:cNvPr>
          <p:cNvSpPr/>
          <p:nvPr/>
        </p:nvSpPr>
        <p:spPr>
          <a:xfrm rot="2377791">
            <a:off x="6152613" y="4165500"/>
            <a:ext cx="1809739" cy="17839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1" name="右箭头 50">
            <a:extLst>
              <a:ext uri="{FF2B5EF4-FFF2-40B4-BE49-F238E27FC236}">
                <a16:creationId xmlns:a16="http://schemas.microsoft.com/office/drawing/2014/main" id="{7965D538-E8FE-9145-ACFC-EED40A4BA2F2}"/>
              </a:ext>
            </a:extLst>
          </p:cNvPr>
          <p:cNvSpPr/>
          <p:nvPr/>
        </p:nvSpPr>
        <p:spPr>
          <a:xfrm rot="3682458">
            <a:off x="7379435" y="4098108"/>
            <a:ext cx="1334308" cy="22466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2" name="右箭头 51">
            <a:extLst>
              <a:ext uri="{FF2B5EF4-FFF2-40B4-BE49-F238E27FC236}">
                <a16:creationId xmlns:a16="http://schemas.microsoft.com/office/drawing/2014/main" id="{21A38A2B-DAE3-E24C-8A96-88757ABF5C83}"/>
              </a:ext>
            </a:extLst>
          </p:cNvPr>
          <p:cNvSpPr/>
          <p:nvPr/>
        </p:nvSpPr>
        <p:spPr>
          <a:xfrm rot="7910920">
            <a:off x="8466877" y="4111403"/>
            <a:ext cx="1334308" cy="22466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3" name="右箭头 52">
            <a:extLst>
              <a:ext uri="{FF2B5EF4-FFF2-40B4-BE49-F238E27FC236}">
                <a16:creationId xmlns:a16="http://schemas.microsoft.com/office/drawing/2014/main" id="{FCE04BBB-1906-024C-8AB4-256B1AF42CEC}"/>
              </a:ext>
            </a:extLst>
          </p:cNvPr>
          <p:cNvSpPr/>
          <p:nvPr/>
        </p:nvSpPr>
        <p:spPr>
          <a:xfrm rot="8865311">
            <a:off x="9242560" y="4038152"/>
            <a:ext cx="2050605" cy="232989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4" name="圆角矩形 53">
            <a:extLst>
              <a:ext uri="{FF2B5EF4-FFF2-40B4-BE49-F238E27FC236}">
                <a16:creationId xmlns:a16="http://schemas.microsoft.com/office/drawing/2014/main" id="{ECC85358-5057-A64B-BBB4-24462239B85B}"/>
              </a:ext>
            </a:extLst>
          </p:cNvPr>
          <p:cNvSpPr/>
          <p:nvPr/>
        </p:nvSpPr>
        <p:spPr>
          <a:xfrm>
            <a:off x="1383362" y="179767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  <a:endParaRPr kumimoji="1" lang="en-US" altLang="zh-CN" dirty="0"/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2FBF71AE-D4E2-4349-BC97-9453AB3D2610}"/>
              </a:ext>
            </a:extLst>
          </p:cNvPr>
          <p:cNvSpPr/>
          <p:nvPr/>
        </p:nvSpPr>
        <p:spPr>
          <a:xfrm>
            <a:off x="2005145" y="4685685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  <a:endParaRPr kumimoji="1" lang="en-US" altLang="zh-CN" dirty="0"/>
          </a:p>
        </p:txBody>
      </p:sp>
      <p:cxnSp>
        <p:nvCxnSpPr>
          <p:cNvPr id="56" name="曲线连接符 55">
            <a:extLst>
              <a:ext uri="{FF2B5EF4-FFF2-40B4-BE49-F238E27FC236}">
                <a16:creationId xmlns:a16="http://schemas.microsoft.com/office/drawing/2014/main" id="{F6C9FCC5-142F-BA4C-99B6-060A37994AC2}"/>
              </a:ext>
            </a:extLst>
          </p:cNvPr>
          <p:cNvCxnSpPr>
            <a:cxnSpLocks/>
            <a:stCxn id="54" idx="2"/>
            <a:endCxn id="55" idx="0"/>
          </p:cNvCxnSpPr>
          <p:nvPr/>
        </p:nvCxnSpPr>
        <p:spPr>
          <a:xfrm rot="16200000" flipH="1">
            <a:off x="1431853" y="3341760"/>
            <a:ext cx="2253313" cy="43453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>
            <a:extLst>
              <a:ext uri="{FF2B5EF4-FFF2-40B4-BE49-F238E27FC236}">
                <a16:creationId xmlns:a16="http://schemas.microsoft.com/office/drawing/2014/main" id="{15702277-B67B-4143-A4BC-013B97C5AB62}"/>
              </a:ext>
            </a:extLst>
          </p:cNvPr>
          <p:cNvSpPr/>
          <p:nvPr/>
        </p:nvSpPr>
        <p:spPr>
          <a:xfrm>
            <a:off x="1484658" y="2772572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67" name="右箭头 66">
            <a:extLst>
              <a:ext uri="{FF2B5EF4-FFF2-40B4-BE49-F238E27FC236}">
                <a16:creationId xmlns:a16="http://schemas.microsoft.com/office/drawing/2014/main" id="{A69293A2-E830-634B-AD08-CE5640B83AF8}"/>
              </a:ext>
            </a:extLst>
          </p:cNvPr>
          <p:cNvSpPr/>
          <p:nvPr/>
        </p:nvSpPr>
        <p:spPr>
          <a:xfrm rot="4727458">
            <a:off x="1266496" y="3906400"/>
            <a:ext cx="1809739" cy="17839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EA4404A-C465-2B4D-B439-85FD4D962DBD}"/>
              </a:ext>
            </a:extLst>
          </p:cNvPr>
          <p:cNvSpPr txBox="1"/>
          <p:nvPr/>
        </p:nvSpPr>
        <p:spPr>
          <a:xfrm>
            <a:off x="5184634" y="5763272"/>
            <a:ext cx="41328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虽然是以一个三元组为例子，但实际上</a:t>
            </a:r>
            <a:endParaRPr kumimoji="1" lang="en-US" altLang="zh-CN" dirty="0"/>
          </a:p>
          <a:p>
            <a:r>
              <a:rPr kumimoji="1" lang="zh-CN" altLang="en-US" dirty="0"/>
              <a:t>整个图都在执行这个 </a:t>
            </a:r>
            <a:r>
              <a:rPr lang="en" altLang="zh-CN" dirty="0" err="1"/>
              <a:t>sendToDst</a:t>
            </a:r>
            <a:r>
              <a:rPr lang="zh-CN" altLang="en-US" dirty="0"/>
              <a:t> </a:t>
            </a:r>
            <a:r>
              <a:rPr kumimoji="1" lang="zh-CN" altLang="en-US" dirty="0"/>
              <a:t>动作，</a:t>
            </a:r>
            <a:endParaRPr kumimoji="1" lang="en-US" altLang="zh-CN" dirty="0"/>
          </a:p>
          <a:p>
            <a:r>
              <a:rPr kumimoji="1" lang="zh-CN" altLang="en-US" dirty="0"/>
              <a:t>这也是</a:t>
            </a:r>
            <a:r>
              <a:rPr kumimoji="1" lang="en-US" altLang="zh-CN" dirty="0"/>
              <a:t>MapReduce</a:t>
            </a:r>
            <a:r>
              <a:rPr kumimoji="1" lang="zh-CN" altLang="en-US" dirty="0"/>
              <a:t>的</a:t>
            </a:r>
            <a:r>
              <a:rPr kumimoji="1" lang="en-US" altLang="zh-CN" dirty="0"/>
              <a:t>Map</a:t>
            </a:r>
            <a:r>
              <a:rPr kumimoji="1" lang="zh-CN" altLang="en-US" dirty="0"/>
              <a:t>思想体现。</a:t>
            </a:r>
          </a:p>
        </p:txBody>
      </p:sp>
    </p:spTree>
    <p:extLst>
      <p:ext uri="{BB962C8B-B14F-4D97-AF65-F5344CB8AC3E}">
        <p14:creationId xmlns:p14="http://schemas.microsoft.com/office/powerpoint/2010/main" val="28230596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344245" y="107719"/>
            <a:ext cx="83471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清空长环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sz="4000" dirty="0">
                <a:solidFill>
                  <a:srgbClr val="FF0000"/>
                </a:solidFill>
              </a:rPr>
              <a:t>(9)</a:t>
            </a:r>
            <a:endParaRPr kumimoji="1" lang="zh-CN" altLang="en-US" sz="4000" dirty="0">
              <a:solidFill>
                <a:srgbClr val="FF0000"/>
              </a:solidFill>
            </a:endParaRPr>
          </a:p>
          <a:p>
            <a:endParaRPr kumimoji="1" lang="zh-CN" altLang="en-US" sz="4000" dirty="0"/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5808520" y="1110026"/>
            <a:ext cx="1677614" cy="4417004"/>
          </a:xfrm>
          <a:prstGeom prst="curvedConnector4">
            <a:avLst>
              <a:gd name="adj1" fmla="val -13626"/>
              <a:gd name="adj2" fmla="val 592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2897561" y="2162370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039369" y="3522634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680197" y="86555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1450829" y="1500253"/>
            <a:ext cx="1446732" cy="9794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6211715" y="331852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1502719" y="152277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6E52DBF-A443-2D4D-A7A7-2CC7008812F5}"/>
              </a:ext>
            </a:extLst>
          </p:cNvPr>
          <p:cNvSpPr/>
          <p:nvPr/>
        </p:nvSpPr>
        <p:spPr>
          <a:xfrm>
            <a:off x="5639940" y="1263822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49" name="曲线连接符 48">
            <a:extLst>
              <a:ext uri="{FF2B5EF4-FFF2-40B4-BE49-F238E27FC236}">
                <a16:creationId xmlns:a16="http://schemas.microsoft.com/office/drawing/2014/main" id="{57E2D82B-86D8-164D-BD2B-926A01E9B8A4}"/>
              </a:ext>
            </a:extLst>
          </p:cNvPr>
          <p:cNvCxnSpPr>
            <a:cxnSpLocks/>
            <a:endCxn id="19" idx="3"/>
          </p:cNvCxnSpPr>
          <p:nvPr/>
        </p:nvCxnSpPr>
        <p:spPr>
          <a:xfrm rot="10800000" flipV="1">
            <a:off x="4438825" y="1589317"/>
            <a:ext cx="1919598" cy="89040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8CAE788-2E32-934A-966C-7E5921EE1607}"/>
              </a:ext>
            </a:extLst>
          </p:cNvPr>
          <p:cNvSpPr txBox="1"/>
          <p:nvPr/>
        </p:nvSpPr>
        <p:spPr>
          <a:xfrm>
            <a:off x="5346362" y="2083470"/>
            <a:ext cx="47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2F8232C-9EA9-4B47-89C0-FF6BF1804BF6}"/>
              </a:ext>
            </a:extLst>
          </p:cNvPr>
          <p:cNvSpPr txBox="1"/>
          <p:nvPr/>
        </p:nvSpPr>
        <p:spPr>
          <a:xfrm>
            <a:off x="7107866" y="1480357"/>
            <a:ext cx="113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0EC7F1-ED8F-064A-B44E-7AC0CACC9FC0}"/>
              </a:ext>
            </a:extLst>
          </p:cNvPr>
          <p:cNvSpPr/>
          <p:nvPr/>
        </p:nvSpPr>
        <p:spPr>
          <a:xfrm>
            <a:off x="1809213" y="2053940"/>
            <a:ext cx="3340856" cy="2324339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2D22241-5542-6D4D-A284-4A361CAB67A8}"/>
              </a:ext>
            </a:extLst>
          </p:cNvPr>
          <p:cNvSpPr/>
          <p:nvPr/>
        </p:nvSpPr>
        <p:spPr>
          <a:xfrm>
            <a:off x="7726011" y="4609607"/>
            <a:ext cx="3892556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5 -&gt;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(5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,0.062500,2,6), </a:t>
            </a:r>
          </a:p>
          <a:p>
            <a:r>
              <a:rPr lang="en-US" altLang="zh-CN" sz="1100" dirty="0"/>
              <a:t>10 -&gt;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(10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,0.125000,2,4), </a:t>
            </a:r>
          </a:p>
          <a:p>
            <a:r>
              <a:rPr lang="en-US" altLang="zh-CN" sz="1100" dirty="0"/>
              <a:t>6 -&gt;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(6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,0.062500,2,7),</a:t>
            </a:r>
          </a:p>
          <a:p>
            <a:r>
              <a:rPr lang="en-US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,0.125000,2,3), </a:t>
            </a:r>
          </a:p>
          <a:p>
            <a:r>
              <a:rPr lang="en-US" altLang="zh-CN" sz="1100" dirty="0"/>
              <a:t>7 -&gt;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(7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,0.062500,2,8), </a:t>
            </a:r>
          </a:p>
          <a:p>
            <a:r>
              <a:rPr lang="en-US" altLang="zh-CN" sz="1100" dirty="0"/>
              <a:t>3 -&gt;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(3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,0.062500,2,5), </a:t>
            </a:r>
          </a:p>
          <a:p>
            <a:r>
              <a:rPr lang="en-US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,0.031250,2,10), </a:t>
            </a:r>
          </a:p>
          <a:p>
            <a:r>
              <a:rPr lang="en-US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,0.031250,2,9))))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B566-1779-9843-87A8-067FFB414521}"/>
              </a:ext>
            </a:extLst>
          </p:cNvPr>
          <p:cNvSpPr/>
          <p:nvPr/>
        </p:nvSpPr>
        <p:spPr>
          <a:xfrm>
            <a:off x="1813298" y="2647355"/>
            <a:ext cx="3336771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,1.000000,4,2,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false))))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78A096-4890-C54C-9F81-A7A292258A17}"/>
              </a:ext>
            </a:extLst>
          </p:cNvPr>
          <p:cNvSpPr/>
          <p:nvPr/>
        </p:nvSpPr>
        <p:spPr>
          <a:xfrm>
            <a:off x="7722611" y="3490369"/>
            <a:ext cx="3340856" cy="2847370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3414BBBB-C049-2240-B059-FD217DF269DA}"/>
              </a:ext>
            </a:extLst>
          </p:cNvPr>
          <p:cNvCxnSpPr>
            <a:cxnSpLocks/>
            <a:stCxn id="15" idx="0"/>
            <a:endCxn id="7" idx="2"/>
          </p:cNvCxnSpPr>
          <p:nvPr/>
        </p:nvCxnSpPr>
        <p:spPr>
          <a:xfrm rot="5400000" flipH="1" flipV="1">
            <a:off x="2627652" y="4009232"/>
            <a:ext cx="938636" cy="769428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8145A0E5-2488-2D4F-8BDA-010AE7D59C76}"/>
              </a:ext>
            </a:extLst>
          </p:cNvPr>
          <p:cNvSpPr txBox="1"/>
          <p:nvPr/>
        </p:nvSpPr>
        <p:spPr>
          <a:xfrm>
            <a:off x="1655966" y="4863264"/>
            <a:ext cx="211258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到这里就是信息轮回，上一轮的</a:t>
            </a:r>
            <a:r>
              <a:rPr kumimoji="1" lang="en-US" altLang="zh-CN" sz="1400" dirty="0"/>
              <a:t>0.25</a:t>
            </a:r>
            <a:r>
              <a:rPr kumimoji="1" lang="zh-CN" altLang="en-US" sz="1400" dirty="0"/>
              <a:t>*</a:t>
            </a:r>
            <a:r>
              <a:rPr kumimoji="1" lang="en-US" altLang="zh-CN" sz="1400" dirty="0"/>
              <a:t>0.25</a:t>
            </a:r>
            <a:r>
              <a:rPr kumimoji="1" lang="zh-CN" altLang="en-US" sz="1400" dirty="0"/>
              <a:t>直接过了一整轮，到了</a:t>
            </a:r>
            <a:r>
              <a:rPr kumimoji="1" lang="en-US" altLang="zh-CN" sz="1400" dirty="0"/>
              <a:t>0.0625</a:t>
            </a:r>
            <a:r>
              <a:rPr kumimoji="1" lang="zh-CN" altLang="en-US" sz="1400" dirty="0"/>
              <a:t>。</a:t>
            </a:r>
            <a:endParaRPr kumimoji="1" lang="en-US" altLang="zh-CN" sz="1400" dirty="0"/>
          </a:p>
          <a:p>
            <a:endParaRPr kumimoji="1" lang="en-US" altLang="zh-CN" sz="1400" dirty="0"/>
          </a:p>
          <a:p>
            <a:r>
              <a:rPr kumimoji="1" lang="zh-CN" altLang="en-US" sz="1400" dirty="0"/>
              <a:t>这里的问题就是出现了自己指向自己。</a:t>
            </a:r>
          </a:p>
        </p:txBody>
      </p:sp>
      <p:cxnSp>
        <p:nvCxnSpPr>
          <p:cNvPr id="26" name="曲线连接符 25">
            <a:extLst>
              <a:ext uri="{FF2B5EF4-FFF2-40B4-BE49-F238E27FC236}">
                <a16:creationId xmlns:a16="http://schemas.microsoft.com/office/drawing/2014/main" id="{F9DCCBD7-3864-2345-A741-6D299D5DECA5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6656166" y="5332568"/>
            <a:ext cx="1150378" cy="713882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5C3277F6-3D8A-BA4D-9EA7-8A8FA2458DCF}"/>
              </a:ext>
            </a:extLst>
          </p:cNvPr>
          <p:cNvSpPr txBox="1"/>
          <p:nvPr/>
        </p:nvSpPr>
        <p:spPr>
          <a:xfrm>
            <a:off x="4175752" y="5070958"/>
            <a:ext cx="2480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这里很明白了，</a:t>
            </a:r>
            <a:r>
              <a:rPr kumimoji="1" lang="en-US" altLang="zh-CN" sz="1400" dirty="0"/>
              <a:t>0.03125</a:t>
            </a:r>
            <a:r>
              <a:rPr kumimoji="1" lang="zh-CN" altLang="en-US" sz="1400" dirty="0"/>
              <a:t>就是之前的 </a:t>
            </a:r>
            <a:r>
              <a:rPr kumimoji="1" lang="en-US" altLang="zh-CN" sz="1400" dirty="0"/>
              <a:t>0.0625</a:t>
            </a:r>
            <a:r>
              <a:rPr kumimoji="1" lang="zh-CN" altLang="en-US" sz="1400" dirty="0"/>
              <a:t> * </a:t>
            </a:r>
            <a:r>
              <a:rPr kumimoji="1" lang="en-US" altLang="zh-CN" sz="1400" dirty="0"/>
              <a:t>0.5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046989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344245" y="107719"/>
            <a:ext cx="77332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长环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sz="4000" dirty="0">
                <a:solidFill>
                  <a:srgbClr val="FF0000"/>
                </a:solidFill>
              </a:rPr>
              <a:t>(10)</a:t>
            </a:r>
            <a:endParaRPr kumimoji="1" lang="zh-CN" altLang="en-US" sz="4000" dirty="0">
              <a:solidFill>
                <a:srgbClr val="FF0000"/>
              </a:solidFill>
            </a:endParaRPr>
          </a:p>
          <a:p>
            <a:endParaRPr kumimoji="1" lang="zh-CN" altLang="en-US" sz="4000" dirty="0"/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5808520" y="1110026"/>
            <a:ext cx="1677614" cy="4417004"/>
          </a:xfrm>
          <a:prstGeom prst="curvedConnector4">
            <a:avLst>
              <a:gd name="adj1" fmla="val -13626"/>
              <a:gd name="adj2" fmla="val 592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2897561" y="2162370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039369" y="3522634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680197" y="86555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1450829" y="1500253"/>
            <a:ext cx="1446732" cy="9794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6211715" y="331852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1502719" y="152277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6E52DBF-A443-2D4D-A7A7-2CC7008812F5}"/>
              </a:ext>
            </a:extLst>
          </p:cNvPr>
          <p:cNvSpPr/>
          <p:nvPr/>
        </p:nvSpPr>
        <p:spPr>
          <a:xfrm>
            <a:off x="5639940" y="1263822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49" name="曲线连接符 48">
            <a:extLst>
              <a:ext uri="{FF2B5EF4-FFF2-40B4-BE49-F238E27FC236}">
                <a16:creationId xmlns:a16="http://schemas.microsoft.com/office/drawing/2014/main" id="{57E2D82B-86D8-164D-BD2B-926A01E9B8A4}"/>
              </a:ext>
            </a:extLst>
          </p:cNvPr>
          <p:cNvCxnSpPr>
            <a:cxnSpLocks/>
            <a:endCxn id="19" idx="3"/>
          </p:cNvCxnSpPr>
          <p:nvPr/>
        </p:nvCxnSpPr>
        <p:spPr>
          <a:xfrm rot="10800000" flipV="1">
            <a:off x="4438825" y="1589317"/>
            <a:ext cx="1919598" cy="89040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8CAE788-2E32-934A-966C-7E5921EE1607}"/>
              </a:ext>
            </a:extLst>
          </p:cNvPr>
          <p:cNvSpPr txBox="1"/>
          <p:nvPr/>
        </p:nvSpPr>
        <p:spPr>
          <a:xfrm>
            <a:off x="5346362" y="2083470"/>
            <a:ext cx="47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2F8232C-9EA9-4B47-89C0-FF6BF1804BF6}"/>
              </a:ext>
            </a:extLst>
          </p:cNvPr>
          <p:cNvSpPr txBox="1"/>
          <p:nvPr/>
        </p:nvSpPr>
        <p:spPr>
          <a:xfrm>
            <a:off x="7107866" y="1480357"/>
            <a:ext cx="113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0EC7F1-ED8F-064A-B44E-7AC0CACC9FC0}"/>
              </a:ext>
            </a:extLst>
          </p:cNvPr>
          <p:cNvSpPr/>
          <p:nvPr/>
        </p:nvSpPr>
        <p:spPr>
          <a:xfrm>
            <a:off x="1809213" y="2053940"/>
            <a:ext cx="3340856" cy="2324339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2D22241-5542-6D4D-A284-4A361CAB67A8}"/>
              </a:ext>
            </a:extLst>
          </p:cNvPr>
          <p:cNvSpPr/>
          <p:nvPr/>
        </p:nvSpPr>
        <p:spPr>
          <a:xfrm>
            <a:off x="7726011" y="4609607"/>
            <a:ext cx="3892556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-US" altLang="zh-CN" sz="1100" dirty="0"/>
              <a:t>…,</a:t>
            </a:r>
          </a:p>
          <a:p>
            <a:r>
              <a:rPr lang="en-US" altLang="zh-CN" sz="1100" dirty="0"/>
              <a:t>4 -&gt; </a:t>
            </a:r>
            <a:r>
              <a:rPr lang="en-US" altLang="zh-CN" sz="1100" dirty="0" err="1"/>
              <a:t>simpleInvestmentInfo</a:t>
            </a:r>
            <a:r>
              <a:rPr lang="en-US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</a:t>
            </a:r>
            <a:r>
              <a:rPr lang="zh-CN" altLang="en-US" sz="1100" dirty="0"/>
              <a:t> </a:t>
            </a:r>
            <a:r>
              <a:rPr lang="en-US" altLang="zh-CN" sz="1100" dirty="0"/>
              <a:t>0.001953,</a:t>
            </a:r>
            <a:r>
              <a:rPr lang="zh-CN" altLang="en-US" sz="1100" dirty="0"/>
              <a:t> </a:t>
            </a:r>
            <a:r>
              <a:rPr lang="en-US" altLang="zh-CN" sz="1100" dirty="0"/>
              <a:t>2,</a:t>
            </a:r>
            <a:r>
              <a:rPr lang="zh-CN" altLang="en-US" sz="1100" dirty="0"/>
              <a:t> </a:t>
            </a:r>
            <a:r>
              <a:rPr lang="en-US" altLang="zh-CN" sz="1100" dirty="0"/>
              <a:t>9))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B566-1779-9843-87A8-067FFB414521}"/>
              </a:ext>
            </a:extLst>
          </p:cNvPr>
          <p:cNvSpPr/>
          <p:nvPr/>
        </p:nvSpPr>
        <p:spPr>
          <a:xfrm>
            <a:off x="1813299" y="2647355"/>
            <a:ext cx="3541908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-US" altLang="zh-CN" sz="1100" dirty="0"/>
              <a:t>…</a:t>
            </a:r>
          </a:p>
          <a:p>
            <a:r>
              <a:rPr lang="en-US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 0.003906,4,8))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78A096-4890-C54C-9F81-A7A292258A17}"/>
              </a:ext>
            </a:extLst>
          </p:cNvPr>
          <p:cNvSpPr/>
          <p:nvPr/>
        </p:nvSpPr>
        <p:spPr>
          <a:xfrm>
            <a:off x="7722611" y="3490369"/>
            <a:ext cx="3340856" cy="2847370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3414BBBB-C049-2240-B059-FD217DF269DA}"/>
              </a:ext>
            </a:extLst>
          </p:cNvPr>
          <p:cNvCxnSpPr>
            <a:cxnSpLocks/>
            <a:stCxn id="15" idx="0"/>
            <a:endCxn id="7" idx="2"/>
          </p:cNvCxnSpPr>
          <p:nvPr/>
        </p:nvCxnSpPr>
        <p:spPr>
          <a:xfrm rot="5400000" flipH="1" flipV="1">
            <a:off x="2340382" y="3619394"/>
            <a:ext cx="1615745" cy="871997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8145A0E5-2488-2D4F-8BDA-010AE7D59C76}"/>
              </a:ext>
            </a:extLst>
          </p:cNvPr>
          <p:cNvSpPr txBox="1"/>
          <p:nvPr/>
        </p:nvSpPr>
        <p:spPr>
          <a:xfrm>
            <a:off x="1655966" y="4863264"/>
            <a:ext cx="21125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很明确出现了信息冗余</a:t>
            </a:r>
            <a:r>
              <a:rPr kumimoji="1" lang="en-US" altLang="zh-CN" sz="1400" dirty="0"/>
              <a:t>0.0625</a:t>
            </a:r>
            <a:r>
              <a:rPr kumimoji="1" lang="zh-CN" altLang="en-US" sz="1400" dirty="0"/>
              <a:t>*</a:t>
            </a:r>
            <a:r>
              <a:rPr kumimoji="1" lang="en-US" altLang="zh-CN" sz="1400" dirty="0"/>
              <a:t>0.0625</a:t>
            </a:r>
            <a:r>
              <a:rPr kumimoji="1" lang="zh-CN" altLang="en-US" sz="1400" dirty="0"/>
              <a:t>直接过了一整轮，到了</a:t>
            </a:r>
            <a:r>
              <a:rPr lang="en-US" altLang="zh-CN" sz="1400" dirty="0"/>
              <a:t>0.003906</a:t>
            </a:r>
            <a:endParaRPr kumimoji="1" lang="zh-CN" altLang="en-US" sz="1400" dirty="0"/>
          </a:p>
        </p:txBody>
      </p:sp>
      <p:cxnSp>
        <p:nvCxnSpPr>
          <p:cNvPr id="26" name="曲线连接符 25">
            <a:extLst>
              <a:ext uri="{FF2B5EF4-FFF2-40B4-BE49-F238E27FC236}">
                <a16:creationId xmlns:a16="http://schemas.microsoft.com/office/drawing/2014/main" id="{F9DCCBD7-3864-2345-A741-6D299D5DECA5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6656166" y="5332568"/>
            <a:ext cx="1150378" cy="713882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5C3277F6-3D8A-BA4D-9EA7-8A8FA2458DCF}"/>
              </a:ext>
            </a:extLst>
          </p:cNvPr>
          <p:cNvSpPr txBox="1"/>
          <p:nvPr/>
        </p:nvSpPr>
        <p:spPr>
          <a:xfrm>
            <a:off x="4175752" y="5070958"/>
            <a:ext cx="2480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这里很明白了，</a:t>
            </a:r>
            <a:r>
              <a:rPr lang="en-US" altLang="zh-CN" sz="1400" dirty="0"/>
              <a:t> 0.001953</a:t>
            </a:r>
            <a:r>
              <a:rPr kumimoji="1" lang="zh-CN" altLang="en-US" sz="1400" dirty="0"/>
              <a:t>就是之前再 * </a:t>
            </a:r>
            <a:r>
              <a:rPr kumimoji="1" lang="en-US" altLang="zh-CN" sz="1400" dirty="0"/>
              <a:t>0.5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310444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2383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</a:t>
            </a:r>
            <a:r>
              <a:rPr kumimoji="1" lang="zh-CN" altLang="en-US" sz="4000" dirty="0"/>
              <a:t> 有向有环图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0244CC9-5533-D345-B026-5977A9A87E02}"/>
              </a:ext>
            </a:extLst>
          </p:cNvPr>
          <p:cNvSpPr txBox="1"/>
          <p:nvPr/>
        </p:nvSpPr>
        <p:spPr>
          <a:xfrm>
            <a:off x="1389376" y="3574625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93C353FB-1D1B-D54C-8C31-75890CA9CA91}"/>
              </a:ext>
            </a:extLst>
          </p:cNvPr>
          <p:cNvSpPr/>
          <p:nvPr/>
        </p:nvSpPr>
        <p:spPr>
          <a:xfrm>
            <a:off x="3994896" y="4732877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3L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98E48F5-60C4-7D43-8DFB-5917B437BCEE}"/>
              </a:ext>
            </a:extLst>
          </p:cNvPr>
          <p:cNvSpPr txBox="1"/>
          <p:nvPr/>
        </p:nvSpPr>
        <p:spPr>
          <a:xfrm>
            <a:off x="1575840" y="5050228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9AF73A81-6988-EE46-B133-82EE63016D98}"/>
              </a:ext>
            </a:extLst>
          </p:cNvPr>
          <p:cNvSpPr/>
          <p:nvPr/>
        </p:nvSpPr>
        <p:spPr>
          <a:xfrm>
            <a:off x="5215999" y="2362575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1L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28" name="曲线连接符 27">
            <a:extLst>
              <a:ext uri="{FF2B5EF4-FFF2-40B4-BE49-F238E27FC236}">
                <a16:creationId xmlns:a16="http://schemas.microsoft.com/office/drawing/2014/main" id="{75C099E3-52E4-B943-AFD2-E69DCD593B27}"/>
              </a:ext>
            </a:extLst>
          </p:cNvPr>
          <p:cNvCxnSpPr>
            <a:cxnSpLocks/>
            <a:stCxn id="27" idx="2"/>
            <a:endCxn id="23" idx="0"/>
          </p:cNvCxnSpPr>
          <p:nvPr/>
        </p:nvCxnSpPr>
        <p:spPr>
          <a:xfrm rot="5400000">
            <a:off x="4558367" y="3117365"/>
            <a:ext cx="1735601" cy="149542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DE2ADC27-6CF3-3E47-B29E-3FAC9199CE82}"/>
              </a:ext>
            </a:extLst>
          </p:cNvPr>
          <p:cNvSpPr txBox="1"/>
          <p:nvPr/>
        </p:nvSpPr>
        <p:spPr>
          <a:xfrm>
            <a:off x="2600898" y="2310594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2000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4452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77396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4000" dirty="0" err="1"/>
              <a:t>triplet.sendToDst</a:t>
            </a:r>
            <a:r>
              <a:rPr lang="zh-CN" altLang="en-US" sz="4000" dirty="0"/>
              <a:t> </a:t>
            </a:r>
            <a:r>
              <a:rPr lang="en-US" altLang="zh-CN" sz="4000" dirty="0"/>
              <a:t>——</a:t>
            </a:r>
            <a:r>
              <a:rPr lang="zh-CN" altLang="en-US" sz="4000" dirty="0"/>
              <a:t> </a:t>
            </a:r>
            <a:r>
              <a:rPr lang="en-US" altLang="zh-CN" sz="4000" dirty="0" err="1"/>
              <a:t>mergeMsg</a:t>
            </a:r>
            <a:endParaRPr kumimoji="1" lang="en-US" altLang="zh-CN" sz="4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EB2D0F2-CC2F-1645-A686-011EF8FDB16C}"/>
              </a:ext>
            </a:extLst>
          </p:cNvPr>
          <p:cNvSpPr/>
          <p:nvPr/>
        </p:nvSpPr>
        <p:spPr>
          <a:xfrm>
            <a:off x="2397224" y="1786511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3DE9FFA1-3DB1-D149-B2A5-89940865C6C8}"/>
              </a:ext>
            </a:extLst>
          </p:cNvPr>
          <p:cNvSpPr/>
          <p:nvPr/>
        </p:nvSpPr>
        <p:spPr>
          <a:xfrm>
            <a:off x="4003838" y="185944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0ED4C420-4BB7-DD48-9B42-34EB2F343476}"/>
              </a:ext>
            </a:extLst>
          </p:cNvPr>
          <p:cNvSpPr/>
          <p:nvPr/>
        </p:nvSpPr>
        <p:spPr>
          <a:xfrm>
            <a:off x="8037570" y="1859445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94D8646B-30F4-2543-9C53-57FE19235674}"/>
              </a:ext>
            </a:extLst>
          </p:cNvPr>
          <p:cNvSpPr/>
          <p:nvPr/>
        </p:nvSpPr>
        <p:spPr>
          <a:xfrm>
            <a:off x="6185833" y="187958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0371E9E-C829-534A-942A-26DFBE0D4D1F}"/>
              </a:ext>
            </a:extLst>
          </p:cNvPr>
          <p:cNvSpPr/>
          <p:nvPr/>
        </p:nvSpPr>
        <p:spPr>
          <a:xfrm>
            <a:off x="5348991" y="408500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98436D4A-443F-7C46-81E0-7EB83539A3A9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3175684" y="2229043"/>
            <a:ext cx="1981139" cy="23654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>
            <a:extLst>
              <a:ext uri="{FF2B5EF4-FFF2-40B4-BE49-F238E27FC236}">
                <a16:creationId xmlns:a16="http://schemas.microsoft.com/office/drawing/2014/main" id="{92C3B8BE-658C-FB44-8334-2797C82993B8}"/>
              </a:ext>
            </a:extLst>
          </p:cNvPr>
          <p:cNvCxnSpPr>
            <a:cxnSpLocks/>
            <a:stCxn id="38" idx="2"/>
            <a:endCxn id="41" idx="0"/>
          </p:cNvCxnSpPr>
          <p:nvPr/>
        </p:nvCxnSpPr>
        <p:spPr>
          <a:xfrm rot="16200000" flipH="1">
            <a:off x="4515914" y="2568362"/>
            <a:ext cx="1590853" cy="144242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8F86B154-92B1-E74E-B6F9-B4A074AA3CAA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rot="5400000">
            <a:off x="5616980" y="2929854"/>
            <a:ext cx="1570717" cy="7395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05F751BF-DD11-C545-9CB7-09302CFA3E81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6715884" y="2494372"/>
            <a:ext cx="1908205" cy="19077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25717EA0-9E1C-E746-9EA1-AF710354B68A}"/>
              </a:ext>
            </a:extLst>
          </p:cNvPr>
          <p:cNvSpPr/>
          <p:nvPr/>
        </p:nvSpPr>
        <p:spPr>
          <a:xfrm>
            <a:off x="4553798" y="4925005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A8241069-F875-E14E-ABFC-ED1306FFC4EB}"/>
              </a:ext>
            </a:extLst>
          </p:cNvPr>
          <p:cNvSpPr/>
          <p:nvPr/>
        </p:nvSpPr>
        <p:spPr>
          <a:xfrm>
            <a:off x="4590096" y="5248610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EE85A99D-EA26-4F4E-B381-47885D4F136F}"/>
              </a:ext>
            </a:extLst>
          </p:cNvPr>
          <p:cNvSpPr/>
          <p:nvPr/>
        </p:nvSpPr>
        <p:spPr>
          <a:xfrm>
            <a:off x="4590096" y="5526489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9A569251-7330-7F4E-A2C3-12FD800E0423}"/>
              </a:ext>
            </a:extLst>
          </p:cNvPr>
          <p:cNvSpPr/>
          <p:nvPr/>
        </p:nvSpPr>
        <p:spPr>
          <a:xfrm>
            <a:off x="4571203" y="5804368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1485.7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74E61AC-C077-5B41-922C-58B0E8EFA003}"/>
              </a:ext>
            </a:extLst>
          </p:cNvPr>
          <p:cNvSpPr txBox="1"/>
          <p:nvPr/>
        </p:nvSpPr>
        <p:spPr>
          <a:xfrm>
            <a:off x="6885451" y="4683036"/>
            <a:ext cx="549381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所有边上的消息发送完毕，都汇集到了三元组的</a:t>
            </a:r>
            <a:endParaRPr kumimoji="1" lang="en-US" altLang="zh-CN" dirty="0"/>
          </a:p>
          <a:p>
            <a:r>
              <a:rPr kumimoji="1" lang="en-US" altLang="zh-CN" dirty="0" err="1"/>
              <a:t>dst</a:t>
            </a:r>
            <a:r>
              <a:rPr kumimoji="1" lang="zh-CN" altLang="en-US" dirty="0"/>
              <a:t>节点，也就是深圳腾讯。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现在我们想要求得腾讯的注册资本总量就很简单了，</a:t>
            </a:r>
            <a:endParaRPr kumimoji="1" lang="en-US" altLang="zh-CN" dirty="0"/>
          </a:p>
          <a:p>
            <a:r>
              <a:rPr kumimoji="1" lang="zh-CN" altLang="en-US" dirty="0"/>
              <a:t>直接挨个相加即可。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这也是</a:t>
            </a:r>
            <a:r>
              <a:rPr kumimoji="1" lang="en-US" altLang="zh-CN" dirty="0"/>
              <a:t>MapReduce</a:t>
            </a:r>
            <a:r>
              <a:rPr kumimoji="1" lang="zh-CN" altLang="en-US" dirty="0"/>
              <a:t>的</a:t>
            </a:r>
            <a:r>
              <a:rPr kumimoji="1" lang="en-US" altLang="zh-CN" dirty="0"/>
              <a:t>Reduce</a:t>
            </a:r>
            <a:r>
              <a:rPr kumimoji="1" lang="zh-CN" altLang="en-US" dirty="0"/>
              <a:t>思想体现。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EEC9CBE-D219-9247-B0C4-9721D349F7F2}"/>
              </a:ext>
            </a:extLst>
          </p:cNvPr>
          <p:cNvSpPr/>
          <p:nvPr/>
        </p:nvSpPr>
        <p:spPr>
          <a:xfrm>
            <a:off x="4399831" y="4931021"/>
            <a:ext cx="1201070" cy="129354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CF442D8-F828-D441-BC36-ABA807C6302A}"/>
              </a:ext>
            </a:extLst>
          </p:cNvPr>
          <p:cNvSpPr/>
          <p:nvPr/>
        </p:nvSpPr>
        <p:spPr>
          <a:xfrm>
            <a:off x="5605013" y="5333376"/>
            <a:ext cx="9412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6500</a:t>
            </a:r>
          </a:p>
        </p:txBody>
      </p:sp>
    </p:spTree>
    <p:extLst>
      <p:ext uri="{BB962C8B-B14F-4D97-AF65-F5344CB8AC3E}">
        <p14:creationId xmlns:p14="http://schemas.microsoft.com/office/powerpoint/2010/main" val="655680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/>
              <a:t>计算持股比例</a:t>
            </a:r>
            <a:endParaRPr kumimoji="1" lang="en-US" altLang="zh-CN" sz="4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EB2D0F2-CC2F-1645-A686-011EF8FDB16C}"/>
              </a:ext>
            </a:extLst>
          </p:cNvPr>
          <p:cNvSpPr/>
          <p:nvPr/>
        </p:nvSpPr>
        <p:spPr>
          <a:xfrm>
            <a:off x="2397224" y="1786511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3DE9FFA1-3DB1-D149-B2A5-89940865C6C8}"/>
              </a:ext>
            </a:extLst>
          </p:cNvPr>
          <p:cNvSpPr/>
          <p:nvPr/>
        </p:nvSpPr>
        <p:spPr>
          <a:xfrm>
            <a:off x="4003838" y="185944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0ED4C420-4BB7-DD48-9B42-34EB2F343476}"/>
              </a:ext>
            </a:extLst>
          </p:cNvPr>
          <p:cNvSpPr/>
          <p:nvPr/>
        </p:nvSpPr>
        <p:spPr>
          <a:xfrm>
            <a:off x="8037570" y="1859445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94D8646B-30F4-2543-9C53-57FE19235674}"/>
              </a:ext>
            </a:extLst>
          </p:cNvPr>
          <p:cNvSpPr/>
          <p:nvPr/>
        </p:nvSpPr>
        <p:spPr>
          <a:xfrm>
            <a:off x="6185833" y="187958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0371E9E-C829-534A-942A-26DFBE0D4D1F}"/>
              </a:ext>
            </a:extLst>
          </p:cNvPr>
          <p:cNvSpPr/>
          <p:nvPr/>
        </p:nvSpPr>
        <p:spPr>
          <a:xfrm>
            <a:off x="5348991" y="408500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98436D4A-443F-7C46-81E0-7EB83539A3A9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3175684" y="2229043"/>
            <a:ext cx="1981139" cy="23654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>
            <a:extLst>
              <a:ext uri="{FF2B5EF4-FFF2-40B4-BE49-F238E27FC236}">
                <a16:creationId xmlns:a16="http://schemas.microsoft.com/office/drawing/2014/main" id="{92C3B8BE-658C-FB44-8334-2797C82993B8}"/>
              </a:ext>
            </a:extLst>
          </p:cNvPr>
          <p:cNvCxnSpPr>
            <a:cxnSpLocks/>
            <a:stCxn id="38" idx="2"/>
            <a:endCxn id="41" idx="0"/>
          </p:cNvCxnSpPr>
          <p:nvPr/>
        </p:nvCxnSpPr>
        <p:spPr>
          <a:xfrm rot="16200000" flipH="1">
            <a:off x="4515914" y="2568362"/>
            <a:ext cx="1590853" cy="144242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8F86B154-92B1-E74E-B6F9-B4A074AA3CAA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rot="5400000">
            <a:off x="5616980" y="2929854"/>
            <a:ext cx="1570717" cy="7395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05F751BF-DD11-C545-9CB7-09302CFA3E81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6715884" y="2494372"/>
            <a:ext cx="1908205" cy="19077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A74E61AC-C077-5B41-922C-58B0E8EFA003}"/>
              </a:ext>
            </a:extLst>
          </p:cNvPr>
          <p:cNvSpPr txBox="1"/>
          <p:nvPr/>
        </p:nvSpPr>
        <p:spPr>
          <a:xfrm>
            <a:off x="6402338" y="5194052"/>
            <a:ext cx="52629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现在我们有各位老板对腾讯的投资金额，</a:t>
            </a:r>
            <a:endParaRPr kumimoji="1" lang="en-US" altLang="zh-CN" dirty="0"/>
          </a:p>
          <a:p>
            <a:r>
              <a:rPr kumimoji="1" lang="zh-CN" altLang="en-US" dirty="0"/>
              <a:t>有腾讯的总注册资本，接下来计算各自的持股比例</a:t>
            </a:r>
            <a:endParaRPr kumimoji="1" lang="en-US" altLang="zh-CN" dirty="0"/>
          </a:p>
          <a:p>
            <a:r>
              <a:rPr kumimoji="1" lang="zh-CN" altLang="en-US" dirty="0"/>
              <a:t>就相对容易了。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CF442D8-F828-D441-BC36-ABA807C6302A}"/>
              </a:ext>
            </a:extLst>
          </p:cNvPr>
          <p:cNvSpPr/>
          <p:nvPr/>
        </p:nvSpPr>
        <p:spPr>
          <a:xfrm>
            <a:off x="5385347" y="4779544"/>
            <a:ext cx="9412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6500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64CE3D9-C5E5-A64E-AE3F-9EB15AC32C65}"/>
              </a:ext>
            </a:extLst>
          </p:cNvPr>
          <p:cNvSpPr/>
          <p:nvPr/>
        </p:nvSpPr>
        <p:spPr>
          <a:xfrm>
            <a:off x="2313647" y="2759513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8F55B88-EB99-3447-B32F-559AB1BFDFBA}"/>
              </a:ext>
            </a:extLst>
          </p:cNvPr>
          <p:cNvSpPr/>
          <p:nvPr/>
        </p:nvSpPr>
        <p:spPr>
          <a:xfrm>
            <a:off x="4029366" y="2760104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1C83A6D-6476-0F45-920D-C8CC37EA660F}"/>
              </a:ext>
            </a:extLst>
          </p:cNvPr>
          <p:cNvSpPr/>
          <p:nvPr/>
        </p:nvSpPr>
        <p:spPr>
          <a:xfrm>
            <a:off x="5941004" y="2759513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0C93FF0-09CF-D449-9187-03C93602B200}"/>
              </a:ext>
            </a:extLst>
          </p:cNvPr>
          <p:cNvSpPr/>
          <p:nvPr/>
        </p:nvSpPr>
        <p:spPr>
          <a:xfrm>
            <a:off x="7765537" y="2759513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1485.7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309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383362" y="179767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3109122" y="425367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1793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再看三元组 </a:t>
            </a:r>
            <a:r>
              <a:rPr lang="en" altLang="zh-CN" sz="4000" dirty="0"/>
              <a:t>triplet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2199845" y="2573767"/>
            <a:ext cx="1821305" cy="153851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ECC4FBCD-B230-4B4C-A872-70FCC7A1DA3D}"/>
              </a:ext>
            </a:extLst>
          </p:cNvPr>
          <p:cNvSpPr/>
          <p:nvPr/>
        </p:nvSpPr>
        <p:spPr>
          <a:xfrm>
            <a:off x="3387555" y="1880467"/>
            <a:ext cx="5517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0.00</a:t>
            </a:r>
            <a:endParaRPr lang="zh-CN" altLang="en-US" sz="16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9FEB045-7747-A84F-A9E1-C0F46A5D26F3}"/>
              </a:ext>
            </a:extLst>
          </p:cNvPr>
          <p:cNvSpPr/>
          <p:nvPr/>
        </p:nvSpPr>
        <p:spPr>
          <a:xfrm>
            <a:off x="4726373" y="4386361"/>
            <a:ext cx="966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6500.00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778681E0-BE18-574F-A8BF-EF3068297FC5}"/>
              </a:ext>
            </a:extLst>
          </p:cNvPr>
          <p:cNvSpPr/>
          <p:nvPr/>
        </p:nvSpPr>
        <p:spPr>
          <a:xfrm rot="19219522">
            <a:off x="1139683" y="2970866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右箭头 16">
            <a:extLst>
              <a:ext uri="{FF2B5EF4-FFF2-40B4-BE49-F238E27FC236}">
                <a16:creationId xmlns:a16="http://schemas.microsoft.com/office/drawing/2014/main" id="{E7D40845-D197-4F43-BC31-8DF58026D114}"/>
              </a:ext>
            </a:extLst>
          </p:cNvPr>
          <p:cNvSpPr/>
          <p:nvPr/>
        </p:nvSpPr>
        <p:spPr>
          <a:xfrm rot="1621608">
            <a:off x="1533593" y="4090902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1DD4DCF-D822-E849-8EE1-862D4083A9C1}"/>
              </a:ext>
            </a:extLst>
          </p:cNvPr>
          <p:cNvSpPr txBox="1"/>
          <p:nvPr/>
        </p:nvSpPr>
        <p:spPr>
          <a:xfrm>
            <a:off x="525517" y="34290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两个顶点</a:t>
            </a:r>
          </a:p>
        </p:txBody>
      </p:sp>
      <p:sp>
        <p:nvSpPr>
          <p:cNvPr id="19" name="右箭头 18">
            <a:extLst>
              <a:ext uri="{FF2B5EF4-FFF2-40B4-BE49-F238E27FC236}">
                <a16:creationId xmlns:a16="http://schemas.microsoft.com/office/drawing/2014/main" id="{2AD88800-E985-6748-A6D0-FC9BDB9978C3}"/>
              </a:ext>
            </a:extLst>
          </p:cNvPr>
          <p:cNvSpPr/>
          <p:nvPr/>
        </p:nvSpPr>
        <p:spPr>
          <a:xfrm rot="9713685">
            <a:off x="3543000" y="2831995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C6AEEDF-A364-A344-AA70-EEDE02AE6923}"/>
              </a:ext>
            </a:extLst>
          </p:cNvPr>
          <p:cNvSpPr txBox="1"/>
          <p:nvPr/>
        </p:nvSpPr>
        <p:spPr>
          <a:xfrm>
            <a:off x="4376776" y="2647620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一条边及其属性</a:t>
            </a:r>
          </a:p>
        </p:txBody>
      </p:sp>
      <p:sp>
        <p:nvSpPr>
          <p:cNvPr id="21" name="右箭头 20">
            <a:extLst>
              <a:ext uri="{FF2B5EF4-FFF2-40B4-BE49-F238E27FC236}">
                <a16:creationId xmlns:a16="http://schemas.microsoft.com/office/drawing/2014/main" id="{8B464892-9D92-B144-987D-93C151651BA6}"/>
              </a:ext>
            </a:extLst>
          </p:cNvPr>
          <p:cNvSpPr/>
          <p:nvPr/>
        </p:nvSpPr>
        <p:spPr>
          <a:xfrm rot="9713685">
            <a:off x="3891568" y="1703130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D4BA30C-791B-6740-B68B-64F738704653}"/>
              </a:ext>
            </a:extLst>
          </p:cNvPr>
          <p:cNvSpPr txBox="1"/>
          <p:nvPr/>
        </p:nvSpPr>
        <p:spPr>
          <a:xfrm>
            <a:off x="4764744" y="1377946"/>
            <a:ext cx="5218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顶点的属性。</a:t>
            </a:r>
            <a:endParaRPr kumimoji="1" lang="en-US" altLang="zh-CN" dirty="0"/>
          </a:p>
          <a:p>
            <a:r>
              <a:rPr kumimoji="1" lang="zh-CN" altLang="en-US" dirty="0"/>
              <a:t>小马是自然人，不会有注册资本，所以是</a:t>
            </a:r>
            <a:r>
              <a:rPr kumimoji="1" lang="en-US" altLang="zh-CN" dirty="0"/>
              <a:t>0.00RMB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2686570" y="2937100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24" name="右箭头 23">
            <a:extLst>
              <a:ext uri="{FF2B5EF4-FFF2-40B4-BE49-F238E27FC236}">
                <a16:creationId xmlns:a16="http://schemas.microsoft.com/office/drawing/2014/main" id="{AAB7902E-6BB8-AC4B-AD20-E59656C2E559}"/>
              </a:ext>
            </a:extLst>
          </p:cNvPr>
          <p:cNvSpPr/>
          <p:nvPr/>
        </p:nvSpPr>
        <p:spPr>
          <a:xfrm rot="9713685">
            <a:off x="5780617" y="4097332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0971083-90D3-3F40-AC83-0FDAFB9B3DCB}"/>
              </a:ext>
            </a:extLst>
          </p:cNvPr>
          <p:cNvSpPr txBox="1"/>
          <p:nvPr/>
        </p:nvSpPr>
        <p:spPr>
          <a:xfrm>
            <a:off x="6615422" y="3930510"/>
            <a:ext cx="4365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顶点的属性。</a:t>
            </a:r>
            <a:endParaRPr kumimoji="1" lang="en-US" altLang="zh-CN" dirty="0"/>
          </a:p>
          <a:p>
            <a:r>
              <a:rPr kumimoji="1" lang="zh-CN" altLang="en-US" dirty="0"/>
              <a:t>腾讯是企业，有注册资本，为</a:t>
            </a:r>
            <a:r>
              <a:rPr kumimoji="1" lang="en-US" altLang="zh-CN" dirty="0"/>
              <a:t>6500</a:t>
            </a:r>
            <a:r>
              <a:rPr kumimoji="1" lang="zh-CN" altLang="en-US" dirty="0"/>
              <a:t>万</a:t>
            </a:r>
            <a:r>
              <a:rPr kumimoji="1" lang="en-US" altLang="zh-CN" dirty="0"/>
              <a:t>RMB</a:t>
            </a:r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CF2F2FE-9A9C-5443-B209-C2079C1AACB0}"/>
              </a:ext>
            </a:extLst>
          </p:cNvPr>
          <p:cNvSpPr/>
          <p:nvPr/>
        </p:nvSpPr>
        <p:spPr>
          <a:xfrm>
            <a:off x="5663830" y="3244334"/>
            <a:ext cx="864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money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089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71673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4000" dirty="0" err="1"/>
              <a:t>triplet.sendTo</a:t>
            </a:r>
            <a:r>
              <a:rPr lang="en-US" altLang="zh-CN" sz="4000" dirty="0" err="1"/>
              <a:t>Src</a:t>
            </a:r>
            <a:r>
              <a:rPr lang="zh-CN" altLang="en-US" sz="4000" dirty="0"/>
              <a:t> </a:t>
            </a:r>
            <a:r>
              <a:rPr lang="en-US" altLang="zh-CN" sz="4000" dirty="0"/>
              <a:t>——</a:t>
            </a:r>
            <a:r>
              <a:rPr lang="zh-CN" altLang="en-US" sz="4000" dirty="0"/>
              <a:t> </a:t>
            </a:r>
            <a:r>
              <a:rPr lang="en-US" altLang="zh-CN" sz="4000" dirty="0" err="1"/>
              <a:t>sendMsg</a:t>
            </a:r>
            <a:endParaRPr kumimoji="1" lang="en-US" altLang="zh-CN" sz="4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EB2D0F2-CC2F-1645-A686-011EF8FDB16C}"/>
              </a:ext>
            </a:extLst>
          </p:cNvPr>
          <p:cNvSpPr/>
          <p:nvPr/>
        </p:nvSpPr>
        <p:spPr>
          <a:xfrm>
            <a:off x="4982769" y="2322539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3DE9FFA1-3DB1-D149-B2A5-89940865C6C8}"/>
              </a:ext>
            </a:extLst>
          </p:cNvPr>
          <p:cNvSpPr/>
          <p:nvPr/>
        </p:nvSpPr>
        <p:spPr>
          <a:xfrm>
            <a:off x="6589383" y="2395474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0ED4C420-4BB7-DD48-9B42-34EB2F343476}"/>
              </a:ext>
            </a:extLst>
          </p:cNvPr>
          <p:cNvSpPr/>
          <p:nvPr/>
        </p:nvSpPr>
        <p:spPr>
          <a:xfrm>
            <a:off x="10623115" y="2395473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94D8646B-30F4-2543-9C53-57FE19235674}"/>
              </a:ext>
            </a:extLst>
          </p:cNvPr>
          <p:cNvSpPr/>
          <p:nvPr/>
        </p:nvSpPr>
        <p:spPr>
          <a:xfrm>
            <a:off x="8771378" y="2415610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0371E9E-C829-534A-942A-26DFBE0D4D1F}"/>
              </a:ext>
            </a:extLst>
          </p:cNvPr>
          <p:cNvSpPr/>
          <p:nvPr/>
        </p:nvSpPr>
        <p:spPr>
          <a:xfrm>
            <a:off x="7934536" y="462102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98436D4A-443F-7C46-81E0-7EB83539A3A9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5761229" y="2765071"/>
            <a:ext cx="1981139" cy="23654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>
            <a:extLst>
              <a:ext uri="{FF2B5EF4-FFF2-40B4-BE49-F238E27FC236}">
                <a16:creationId xmlns:a16="http://schemas.microsoft.com/office/drawing/2014/main" id="{92C3B8BE-658C-FB44-8334-2797C82993B8}"/>
              </a:ext>
            </a:extLst>
          </p:cNvPr>
          <p:cNvCxnSpPr>
            <a:cxnSpLocks/>
            <a:stCxn id="38" idx="2"/>
            <a:endCxn id="41" idx="0"/>
          </p:cNvCxnSpPr>
          <p:nvPr/>
        </p:nvCxnSpPr>
        <p:spPr>
          <a:xfrm rot="16200000" flipH="1">
            <a:off x="7101459" y="3104390"/>
            <a:ext cx="1590853" cy="144242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8F86B154-92B1-E74E-B6F9-B4A074AA3CAA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rot="5400000">
            <a:off x="8202525" y="3465882"/>
            <a:ext cx="1570717" cy="7395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05F751BF-DD11-C545-9CB7-09302CFA3E81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9301429" y="3030400"/>
            <a:ext cx="1908205" cy="19077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右箭头 49">
            <a:extLst>
              <a:ext uri="{FF2B5EF4-FFF2-40B4-BE49-F238E27FC236}">
                <a16:creationId xmlns:a16="http://schemas.microsoft.com/office/drawing/2014/main" id="{8D55DB24-0496-BA45-8F44-F87AAC1C0140}"/>
              </a:ext>
            </a:extLst>
          </p:cNvPr>
          <p:cNvSpPr/>
          <p:nvPr/>
        </p:nvSpPr>
        <p:spPr>
          <a:xfrm rot="13506304">
            <a:off x="6000070" y="3821375"/>
            <a:ext cx="1809739" cy="17839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1" name="右箭头 50">
            <a:extLst>
              <a:ext uri="{FF2B5EF4-FFF2-40B4-BE49-F238E27FC236}">
                <a16:creationId xmlns:a16="http://schemas.microsoft.com/office/drawing/2014/main" id="{7965D538-E8FE-9145-ACFC-EED40A4BA2F2}"/>
              </a:ext>
            </a:extLst>
          </p:cNvPr>
          <p:cNvSpPr/>
          <p:nvPr/>
        </p:nvSpPr>
        <p:spPr>
          <a:xfrm rot="14824713">
            <a:off x="7151404" y="3552544"/>
            <a:ext cx="1334308" cy="22466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2" name="右箭头 51">
            <a:extLst>
              <a:ext uri="{FF2B5EF4-FFF2-40B4-BE49-F238E27FC236}">
                <a16:creationId xmlns:a16="http://schemas.microsoft.com/office/drawing/2014/main" id="{21A38A2B-DAE3-E24C-8A96-88757ABF5C83}"/>
              </a:ext>
            </a:extLst>
          </p:cNvPr>
          <p:cNvSpPr/>
          <p:nvPr/>
        </p:nvSpPr>
        <p:spPr>
          <a:xfrm rot="17796651">
            <a:off x="8523954" y="3584778"/>
            <a:ext cx="1334308" cy="22466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3" name="右箭头 52">
            <a:extLst>
              <a:ext uri="{FF2B5EF4-FFF2-40B4-BE49-F238E27FC236}">
                <a16:creationId xmlns:a16="http://schemas.microsoft.com/office/drawing/2014/main" id="{FCE04BBB-1906-024C-8AB4-256B1AF42CEC}"/>
              </a:ext>
            </a:extLst>
          </p:cNvPr>
          <p:cNvSpPr/>
          <p:nvPr/>
        </p:nvSpPr>
        <p:spPr>
          <a:xfrm rot="18850585">
            <a:off x="9007765" y="3780820"/>
            <a:ext cx="2050605" cy="232989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4" name="圆角矩形 53">
            <a:extLst>
              <a:ext uri="{FF2B5EF4-FFF2-40B4-BE49-F238E27FC236}">
                <a16:creationId xmlns:a16="http://schemas.microsoft.com/office/drawing/2014/main" id="{ECC85358-5057-A64B-BBB4-24462239B85B}"/>
              </a:ext>
            </a:extLst>
          </p:cNvPr>
          <p:cNvSpPr/>
          <p:nvPr/>
        </p:nvSpPr>
        <p:spPr>
          <a:xfrm>
            <a:off x="254994" y="2259388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  <a:endParaRPr kumimoji="1" lang="en-US" altLang="zh-CN" dirty="0"/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2FBF71AE-D4E2-4349-BC97-9453AB3D2610}"/>
              </a:ext>
            </a:extLst>
          </p:cNvPr>
          <p:cNvSpPr/>
          <p:nvPr/>
        </p:nvSpPr>
        <p:spPr>
          <a:xfrm>
            <a:off x="1400120" y="49005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  <a:endParaRPr kumimoji="1" lang="en-US" altLang="zh-CN" dirty="0"/>
          </a:p>
        </p:txBody>
      </p:sp>
      <p:cxnSp>
        <p:nvCxnSpPr>
          <p:cNvPr id="56" name="曲线连接符 55">
            <a:extLst>
              <a:ext uri="{FF2B5EF4-FFF2-40B4-BE49-F238E27FC236}">
                <a16:creationId xmlns:a16="http://schemas.microsoft.com/office/drawing/2014/main" id="{F6C9FCC5-142F-BA4C-99B6-060A37994AC2}"/>
              </a:ext>
            </a:extLst>
          </p:cNvPr>
          <p:cNvCxnSpPr>
            <a:cxnSpLocks/>
            <a:stCxn id="54" idx="2"/>
            <a:endCxn id="55" idx="0"/>
          </p:cNvCxnSpPr>
          <p:nvPr/>
        </p:nvCxnSpPr>
        <p:spPr>
          <a:xfrm rot="16200000" flipH="1">
            <a:off x="688585" y="3418376"/>
            <a:ext cx="2006455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27EF1C36-5812-3E44-9535-69188874F0A1}"/>
              </a:ext>
            </a:extLst>
          </p:cNvPr>
          <p:cNvSpPr/>
          <p:nvPr/>
        </p:nvSpPr>
        <p:spPr>
          <a:xfrm>
            <a:off x="3241587" y="5057194"/>
            <a:ext cx="17411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/>
              <a:t>Map(</a:t>
            </a:r>
            <a:r>
              <a:rPr lang="en-US" altLang="zh-CN" sz="1600" dirty="0"/>
              <a:t>5</a:t>
            </a:r>
            <a:r>
              <a:rPr lang="zh-CN" altLang="en-US" sz="1600" dirty="0"/>
              <a:t> -&gt; </a:t>
            </a:r>
            <a:r>
              <a:rPr lang="en-US" altLang="zh-CN" sz="1600" dirty="0">
                <a:solidFill>
                  <a:srgbClr val="6897BB"/>
                </a:solidFill>
              </a:rPr>
              <a:t>0.5429</a:t>
            </a:r>
            <a:r>
              <a:rPr lang="zh-CN" altLang="en-US" sz="1600" dirty="0"/>
              <a:t>)</a:t>
            </a: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15702277-B67B-4143-A4BC-013B97C5AB62}"/>
              </a:ext>
            </a:extLst>
          </p:cNvPr>
          <p:cNvSpPr/>
          <p:nvPr/>
        </p:nvSpPr>
        <p:spPr>
          <a:xfrm>
            <a:off x="2874503" y="5650753"/>
            <a:ext cx="2656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/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6500.0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=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0.5429</a:t>
            </a:r>
            <a:endParaRPr lang="zh-CN" altLang="en-US" dirty="0"/>
          </a:p>
        </p:txBody>
      </p:sp>
      <p:sp>
        <p:nvSpPr>
          <p:cNvPr id="30" name="右箭头 29">
            <a:extLst>
              <a:ext uri="{FF2B5EF4-FFF2-40B4-BE49-F238E27FC236}">
                <a16:creationId xmlns:a16="http://schemas.microsoft.com/office/drawing/2014/main" id="{C23FA7BD-56CE-5B43-AB86-B0EA0D8035E3}"/>
              </a:ext>
            </a:extLst>
          </p:cNvPr>
          <p:cNvSpPr/>
          <p:nvPr/>
        </p:nvSpPr>
        <p:spPr>
          <a:xfrm rot="16200000">
            <a:off x="4003473" y="5424635"/>
            <a:ext cx="338556" cy="14535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1" name="右箭头 30">
            <a:extLst>
              <a:ext uri="{FF2B5EF4-FFF2-40B4-BE49-F238E27FC236}">
                <a16:creationId xmlns:a16="http://schemas.microsoft.com/office/drawing/2014/main" id="{802EA29C-63E2-4743-A45F-F7703454F823}"/>
              </a:ext>
            </a:extLst>
          </p:cNvPr>
          <p:cNvSpPr/>
          <p:nvPr/>
        </p:nvSpPr>
        <p:spPr>
          <a:xfrm rot="14051424">
            <a:off x="1709045" y="3798190"/>
            <a:ext cx="2791080" cy="17247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1F827CD-620E-4F41-91A7-BB82877A9153}"/>
              </a:ext>
            </a:extLst>
          </p:cNvPr>
          <p:cNvSpPr/>
          <p:nvPr/>
        </p:nvSpPr>
        <p:spPr>
          <a:xfrm rot="3325360">
            <a:off x="2414050" y="3695048"/>
            <a:ext cx="19062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 err="1"/>
              <a:t>triplet.sendTo</a:t>
            </a:r>
            <a:r>
              <a:rPr lang="en-US" altLang="zh-CN" dirty="0" err="1"/>
              <a:t>Src</a:t>
            </a:r>
            <a:r>
              <a:rPr lang="zh-CN" altLang="en-US" dirty="0"/>
              <a:t> 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84C279C-8825-7143-BA2D-A51F787AE33A}"/>
              </a:ext>
            </a:extLst>
          </p:cNvPr>
          <p:cNvSpPr txBox="1"/>
          <p:nvPr/>
        </p:nvSpPr>
        <p:spPr>
          <a:xfrm>
            <a:off x="7761966" y="5424839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消息（持股比例计算结果）的发送</a:t>
            </a:r>
          </a:p>
        </p:txBody>
      </p:sp>
    </p:spTree>
    <p:extLst>
      <p:ext uri="{BB962C8B-B14F-4D97-AF65-F5344CB8AC3E}">
        <p14:creationId xmlns:p14="http://schemas.microsoft.com/office/powerpoint/2010/main" val="627428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33298</TotalTime>
  <Words>5677</Words>
  <Application>Microsoft Macintosh PowerPoint</Application>
  <PresentationFormat>宽屏</PresentationFormat>
  <Paragraphs>1010</Paragraphs>
  <Slides>52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57" baseType="lpstr">
      <vt:lpstr>等线</vt:lpstr>
      <vt:lpstr>等线 Light</vt:lpstr>
      <vt:lpstr>Arial Unicode MS</vt:lpstr>
      <vt:lpstr>Arial</vt:lpstr>
      <vt:lpstr>Office 主题​​</vt:lpstr>
      <vt:lpstr>专用画图PPT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软著专用画图PPT</dc:title>
  <dc:creator>Microsoft Office User</dc:creator>
  <cp:lastModifiedBy>Microsoft Office User</cp:lastModifiedBy>
  <cp:revision>46</cp:revision>
  <dcterms:created xsi:type="dcterms:W3CDTF">2021-08-31T07:18:58Z</dcterms:created>
  <dcterms:modified xsi:type="dcterms:W3CDTF">2021-11-17T07:27:55Z</dcterms:modified>
</cp:coreProperties>
</file>

<file path=docProps/thumbnail.jpeg>
</file>